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9" r:id="rId2"/>
    <p:sldId id="257" r:id="rId3"/>
    <p:sldId id="261" r:id="rId4"/>
    <p:sldId id="262" r:id="rId5"/>
    <p:sldId id="304" r:id="rId6"/>
    <p:sldId id="280" r:id="rId7"/>
    <p:sldId id="278" r:id="rId8"/>
    <p:sldId id="305" r:id="rId9"/>
    <p:sldId id="277" r:id="rId10"/>
    <p:sldId id="279"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306" r:id="rId30"/>
    <p:sldId id="299" r:id="rId31"/>
    <p:sldId id="307" r:id="rId32"/>
    <p:sldId id="308" r:id="rId33"/>
    <p:sldId id="300" r:id="rId34"/>
    <p:sldId id="303" r:id="rId35"/>
    <p:sldId id="301" r:id="rId36"/>
    <p:sldId id="302" r:id="rId37"/>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2261" autoAdjust="0"/>
  </p:normalViewPr>
  <p:slideViewPr>
    <p:cSldViewPr snapToGrid="0">
      <p:cViewPr varScale="1">
        <p:scale>
          <a:sx n="66" d="100"/>
          <a:sy n="66" d="100"/>
        </p:scale>
        <p:origin x="-1698" y="-96"/>
      </p:cViewPr>
      <p:guideLst>
        <p:guide orient="horz" pos="2160"/>
        <p:guide pos="2880"/>
        <p:guide pos="417"/>
      </p:guideLst>
    </p:cSldViewPr>
  </p:slideViewPr>
  <p:outlineViewPr>
    <p:cViewPr>
      <p:scale>
        <a:sx n="33" d="100"/>
        <a:sy n="33" d="100"/>
      </p:scale>
      <p:origin x="0" y="921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AU"/>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AU"/>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D4E8492-E740-4BCA-9CBE-135E6369A50A}"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DA31CB-D529-4194-B239-45D7B6236394}" type="slidenum">
              <a:rPr lang="en-AU"/>
              <a:pPr/>
              <a:t>2</a:t>
            </a:fld>
            <a:endParaRPr lang="en-A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GB" i="1" dirty="0" smtClean="0"/>
              <a:t>Welcome, my name is Nathalie van de Wiele and I will be giving a presentation to introduce BioloMICS to you.</a:t>
            </a:r>
            <a:endParaRPr lang="en-US" dirty="0" smtClean="0"/>
          </a:p>
          <a:p>
            <a:r>
              <a:rPr lang="en-GB" i="1" dirty="0" smtClean="0"/>
              <a:t> </a:t>
            </a:r>
            <a:endParaRPr lang="en-US" dirty="0" smtClean="0"/>
          </a:p>
          <a:p>
            <a:r>
              <a:rPr lang="en-GB" i="1" dirty="0" smtClean="0"/>
              <a:t>In 2010, CHACM</a:t>
            </a:r>
            <a:r>
              <a:rPr lang="en-GB" i="1" baseline="0" dirty="0" smtClean="0"/>
              <a:t> identified BioloMICS as the preferred software solution for managing microorganism collection data in Australia. The Atlas of Living Australia is working  to improve shared microorganism data. This involves improving digital records held by collections. The Atlas is making BioloMICS available to any CHACM members that </a:t>
            </a:r>
            <a:r>
              <a:rPr lang="en-GB" i="1" baseline="0" smtClean="0"/>
              <a:t>request it.</a:t>
            </a:r>
            <a:endParaRPr lang="en-GB" i="1" baseline="0" dirty="0" smtClean="0"/>
          </a:p>
          <a:p>
            <a:endParaRPr lang="en-GB" i="1" baseline="0" dirty="0" smtClean="0"/>
          </a:p>
          <a:p>
            <a:r>
              <a:rPr lang="en-GB" i="1" baseline="0" dirty="0" smtClean="0"/>
              <a:t>This presentation provides an overview of BioloMICS and assistance available from the Atlas. </a:t>
            </a:r>
          </a:p>
          <a:p>
            <a:endParaRPr lang="en-GB" i="1" baseline="0" dirty="0" smtClean="0"/>
          </a:p>
          <a:p>
            <a:r>
              <a:rPr lang="en-GB" i="1" baseline="0" dirty="0" smtClean="0"/>
              <a:t>The BioloMICS vendor Bio-Aware is continuously improving the system day by day, and is making it as user friendly as possible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r>
              <a:rPr lang="en-GB" i="1" smtClean="0"/>
              <a:t>The layout is a function where a user can set the way he wants the data to be displayed.</a:t>
            </a:r>
            <a:endParaRPr lang="en-US" smtClean="0"/>
          </a:p>
          <a:p>
            <a:r>
              <a:rPr lang="en-GB" i="1" smtClean="0"/>
              <a:t> </a:t>
            </a:r>
            <a:endParaRPr lang="en-US" smtClean="0"/>
          </a:p>
          <a:p>
            <a:r>
              <a:rPr lang="en-GB" i="1" smtClean="0"/>
              <a:t>Because not every user registered in the database is using the software for the same purpose, not everyone needs to see all fields or tables.</a:t>
            </a:r>
            <a:endParaRPr lang="en-US" smtClean="0"/>
          </a:p>
          <a:p>
            <a:r>
              <a:rPr lang="en-GB" i="1" smtClean="0"/>
              <a:t> </a:t>
            </a:r>
            <a:endParaRPr lang="en-US" smtClean="0"/>
          </a:p>
          <a:p>
            <a:r>
              <a:rPr lang="en-GB" i="1" smtClean="0"/>
              <a:t>For this reason a specific layout can be created to choose which fields should be visible and which are not.</a:t>
            </a:r>
            <a:endParaRPr lang="en-US" smtClean="0"/>
          </a:p>
          <a:p>
            <a:r>
              <a:rPr lang="en-GB" i="1" smtClean="0"/>
              <a:t> </a:t>
            </a:r>
            <a:endParaRPr lang="en-US" smtClean="0"/>
          </a:p>
          <a:p>
            <a:r>
              <a:rPr lang="en-GB" i="1" smtClean="0"/>
              <a:t>Layouts can be shared by the other members as well</a:t>
            </a:r>
            <a:endParaRPr lang="en-US" smtClean="0"/>
          </a:p>
          <a:p>
            <a:r>
              <a:rPr lang="en-GB" i="1" smtClean="0"/>
              <a:t>An unlimited number of layouts can be created for each table.</a:t>
            </a:r>
            <a:endParaRPr lang="en-US" smtClean="0"/>
          </a:p>
          <a:p>
            <a:r>
              <a:rPr lang="en-GB" i="1" smtClean="0"/>
              <a:t>When changing a layout, a user will only change the way data will be displayed for himself and not for other users of the same database, except if that layout is shared between users.</a:t>
            </a:r>
            <a:endParaRPr lang="en-US" smtClean="0"/>
          </a:p>
        </p:txBody>
      </p:sp>
      <p:sp>
        <p:nvSpPr>
          <p:cNvPr id="30724" name="Slide Number Placeholder 3"/>
          <p:cNvSpPr>
            <a:spLocks noGrp="1"/>
          </p:cNvSpPr>
          <p:nvPr>
            <p:ph type="sldNum" sz="quarter" idx="5"/>
          </p:nvPr>
        </p:nvSpPr>
        <p:spPr>
          <a:noFill/>
        </p:spPr>
        <p:txBody>
          <a:bodyPr/>
          <a:lstStyle/>
          <a:p>
            <a:fld id="{4BC33F43-D915-4EEA-9581-E973725960CA}"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GB" i="1" smtClean="0"/>
              <a:t>The security in BioloMICS is very high which makes this software very safe for storing your data.</a:t>
            </a:r>
            <a:endParaRPr lang="en-US" smtClean="0"/>
          </a:p>
          <a:p>
            <a:r>
              <a:rPr lang="en-GB" i="1" smtClean="0"/>
              <a:t>Access to databases is granted via a login and password, so only registered users can access the system.</a:t>
            </a:r>
            <a:endParaRPr lang="en-US" smtClean="0"/>
          </a:p>
          <a:p>
            <a:r>
              <a:rPr lang="en-GB" i="1" smtClean="0"/>
              <a:t>Each user belongs to one or more groups that have specific rights on tables, fields and records &gt; for example administrator, user, guest, Internet user groups</a:t>
            </a:r>
            <a:endParaRPr lang="en-US" smtClean="0"/>
          </a:p>
          <a:p>
            <a:r>
              <a:rPr lang="en-GB" i="1" smtClean="0"/>
              <a:t>Only the administrator can add, modify or delete a users profile or a group</a:t>
            </a:r>
            <a:endParaRPr lang="en-US" smtClean="0"/>
          </a:p>
          <a:p>
            <a:r>
              <a:rPr lang="en-GB" i="1" smtClean="0"/>
              <a:t>Anyone with writing rights can lock or unlock a record</a:t>
            </a:r>
            <a:endParaRPr lang="en-US" smtClean="0"/>
          </a:p>
        </p:txBody>
      </p:sp>
      <p:sp>
        <p:nvSpPr>
          <p:cNvPr id="32772" name="Slide Number Placeholder 3"/>
          <p:cNvSpPr>
            <a:spLocks noGrp="1"/>
          </p:cNvSpPr>
          <p:nvPr>
            <p:ph type="sldNum" sz="quarter" idx="5"/>
          </p:nvPr>
        </p:nvSpPr>
        <p:spPr>
          <a:noFill/>
        </p:spPr>
        <p:txBody>
          <a:bodyPr/>
          <a:lstStyle/>
          <a:p>
            <a:fld id="{450FDE62-AD54-4322-9622-0B574E793A43}"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GB" i="1" smtClean="0"/>
              <a:t>Rights on tables, fields and records are given to a group of users &gt; not just to one user independently.</a:t>
            </a:r>
            <a:endParaRPr lang="en-US" smtClean="0"/>
          </a:p>
          <a:p>
            <a:pPr>
              <a:lnSpc>
                <a:spcPct val="90000"/>
              </a:lnSpc>
            </a:pPr>
            <a:r>
              <a:rPr lang="en-GB" i="1" smtClean="0"/>
              <a:t> </a:t>
            </a:r>
            <a:endParaRPr lang="en-US" smtClean="0"/>
          </a:p>
          <a:p>
            <a:pPr>
              <a:lnSpc>
                <a:spcPct val="90000"/>
              </a:lnSpc>
            </a:pPr>
            <a:r>
              <a:rPr lang="en-GB" i="1" smtClean="0"/>
              <a:t>There are three levels of access: Read, Write and Delete</a:t>
            </a:r>
            <a:endParaRPr lang="en-US" smtClean="0"/>
          </a:p>
          <a:p>
            <a:pPr>
              <a:lnSpc>
                <a:spcPct val="90000"/>
              </a:lnSpc>
            </a:pPr>
            <a:r>
              <a:rPr lang="en-GB" i="1" smtClean="0"/>
              <a:t> </a:t>
            </a:r>
            <a:endParaRPr lang="en-US" smtClean="0"/>
          </a:p>
          <a:p>
            <a:pPr>
              <a:lnSpc>
                <a:spcPct val="90000"/>
              </a:lnSpc>
            </a:pPr>
            <a:r>
              <a:rPr lang="en-GB" i="1" smtClean="0"/>
              <a:t>With these three levels you can give the rights to groups</a:t>
            </a:r>
            <a:endParaRPr lang="en-US" smtClean="0"/>
          </a:p>
          <a:p>
            <a:pPr>
              <a:lnSpc>
                <a:spcPct val="90000"/>
              </a:lnSpc>
            </a:pPr>
            <a:r>
              <a:rPr lang="en-GB" i="1" smtClean="0"/>
              <a:t>Which means you can have: no rights 000 – read rights only R00 – read and write rights RW0 – full rights RWD</a:t>
            </a:r>
            <a:endParaRPr lang="en-US" smtClean="0"/>
          </a:p>
          <a:p>
            <a:pPr>
              <a:lnSpc>
                <a:spcPct val="90000"/>
              </a:lnSpc>
            </a:pPr>
            <a:r>
              <a:rPr lang="en-GB" i="1" smtClean="0"/>
              <a:t> </a:t>
            </a:r>
            <a:endParaRPr lang="en-US" smtClean="0"/>
          </a:p>
          <a:p>
            <a:pPr>
              <a:lnSpc>
                <a:spcPct val="90000"/>
              </a:lnSpc>
            </a:pPr>
            <a:r>
              <a:rPr lang="en-GB" i="1" smtClean="0"/>
              <a:t>The diagram on this slide provides an example explaining the rights a little better:</a:t>
            </a:r>
            <a:endParaRPr lang="en-US" smtClean="0"/>
          </a:p>
          <a:p>
            <a:pPr>
              <a:lnSpc>
                <a:spcPct val="90000"/>
              </a:lnSpc>
            </a:pPr>
            <a:r>
              <a:rPr lang="en-GB" i="1" smtClean="0"/>
              <a:t>You have Table A, which contains 5 fields and 4 rows</a:t>
            </a:r>
            <a:endParaRPr lang="en-US" smtClean="0"/>
          </a:p>
          <a:p>
            <a:pPr>
              <a:lnSpc>
                <a:spcPct val="90000"/>
              </a:lnSpc>
            </a:pPr>
            <a:r>
              <a:rPr lang="en-GB" i="1" smtClean="0"/>
              <a:t> </a:t>
            </a:r>
            <a:endParaRPr lang="en-US" smtClean="0"/>
          </a:p>
          <a:p>
            <a:pPr>
              <a:lnSpc>
                <a:spcPct val="90000"/>
              </a:lnSpc>
            </a:pPr>
            <a:r>
              <a:rPr lang="en-GB" i="1" smtClean="0"/>
              <a:t>Group (G1): RWD rights on table A </a:t>
            </a:r>
            <a:endParaRPr lang="en-US" smtClean="0"/>
          </a:p>
          <a:p>
            <a:pPr>
              <a:lnSpc>
                <a:spcPct val="90000"/>
              </a:lnSpc>
            </a:pPr>
            <a:r>
              <a:rPr lang="en-GB" i="1" smtClean="0"/>
              <a:t> </a:t>
            </a:r>
            <a:endParaRPr lang="en-US" smtClean="0"/>
          </a:p>
          <a:p>
            <a:pPr>
              <a:lnSpc>
                <a:spcPct val="90000"/>
              </a:lnSpc>
            </a:pPr>
            <a:r>
              <a:rPr lang="en-GB" i="1" smtClean="0"/>
              <a:t>RWD rights on F1, F2 and F5    &amp;    </a:t>
            </a:r>
            <a:endParaRPr lang="en-US" smtClean="0"/>
          </a:p>
          <a:p>
            <a:pPr>
              <a:lnSpc>
                <a:spcPct val="90000"/>
              </a:lnSpc>
            </a:pPr>
            <a:r>
              <a:rPr lang="en-GB" i="1" smtClean="0"/>
              <a:t>no rights (000) on F3 and F4    </a:t>
            </a:r>
            <a:endParaRPr lang="en-US" smtClean="0"/>
          </a:p>
          <a:p>
            <a:pPr>
              <a:lnSpc>
                <a:spcPct val="90000"/>
              </a:lnSpc>
            </a:pPr>
            <a:r>
              <a:rPr lang="en-GB" i="1" smtClean="0">
                <a:sym typeface="Wingdings" pitchFamily="2" charset="2"/>
              </a:rPr>
              <a:t></a:t>
            </a:r>
            <a:r>
              <a:rPr lang="en-GB" i="1" smtClean="0"/>
              <a:t>    F3 and F4 will NOT be visible</a:t>
            </a:r>
            <a:endParaRPr lang="en-US" smtClean="0"/>
          </a:p>
          <a:p>
            <a:pPr>
              <a:lnSpc>
                <a:spcPct val="90000"/>
              </a:lnSpc>
            </a:pPr>
            <a:r>
              <a:rPr lang="en-GB" i="1" smtClean="0"/>
              <a:t> </a:t>
            </a:r>
            <a:endParaRPr lang="en-US" smtClean="0"/>
          </a:p>
          <a:p>
            <a:pPr>
              <a:lnSpc>
                <a:spcPct val="90000"/>
              </a:lnSpc>
            </a:pPr>
            <a:r>
              <a:rPr lang="en-GB" i="1" smtClean="0"/>
              <a:t>RWD rights on R1, R2 and R3    &amp;    </a:t>
            </a:r>
            <a:endParaRPr lang="en-US" smtClean="0"/>
          </a:p>
          <a:p>
            <a:pPr>
              <a:lnSpc>
                <a:spcPct val="90000"/>
              </a:lnSpc>
            </a:pPr>
            <a:r>
              <a:rPr lang="en-GB" i="1" smtClean="0"/>
              <a:t>no rights (000) on R4    </a:t>
            </a:r>
            <a:endParaRPr lang="en-US" smtClean="0"/>
          </a:p>
          <a:p>
            <a:pPr>
              <a:lnSpc>
                <a:spcPct val="90000"/>
              </a:lnSpc>
            </a:pPr>
            <a:r>
              <a:rPr lang="en-GB" i="1" smtClean="0">
                <a:sym typeface="Wingdings" pitchFamily="2" charset="2"/>
              </a:rPr>
              <a:t></a:t>
            </a:r>
            <a:r>
              <a:rPr lang="en-GB" i="1" smtClean="0"/>
              <a:t>    R4 will NOT be visible</a:t>
            </a:r>
            <a:endParaRPr lang="en-US" smtClean="0"/>
          </a:p>
          <a:p>
            <a:pPr>
              <a:lnSpc>
                <a:spcPct val="90000"/>
              </a:lnSpc>
            </a:pPr>
            <a:r>
              <a:rPr lang="en-GB" i="1" smtClean="0"/>
              <a:t> </a:t>
            </a:r>
            <a:endParaRPr lang="en-US" smtClean="0"/>
          </a:p>
          <a:p>
            <a:pPr>
              <a:lnSpc>
                <a:spcPct val="90000"/>
              </a:lnSpc>
            </a:pPr>
            <a:r>
              <a:rPr lang="en-GB" i="1" smtClean="0"/>
              <a:t>&gt;&gt; Conclusion: if you have rights on a table, this does not mean you have the rights to see all fields and records!</a:t>
            </a:r>
            <a:endParaRPr lang="en-US" smtClean="0"/>
          </a:p>
          <a:p>
            <a:pPr>
              <a:lnSpc>
                <a:spcPct val="90000"/>
              </a:lnSpc>
            </a:pPr>
            <a:r>
              <a:rPr lang="en-GB" smtClean="0"/>
              <a:t> </a:t>
            </a:r>
            <a:endParaRPr lang="en-US" smtClean="0"/>
          </a:p>
          <a:p>
            <a:pPr>
              <a:lnSpc>
                <a:spcPct val="90000"/>
              </a:lnSpc>
            </a:pPr>
            <a:r>
              <a:rPr lang="en-GB" smtClean="0"/>
              <a:t/>
            </a:r>
            <a:br>
              <a:rPr lang="en-GB" smtClean="0"/>
            </a:br>
            <a:endParaRPr lang="en-US" smtClean="0"/>
          </a:p>
        </p:txBody>
      </p:sp>
      <p:sp>
        <p:nvSpPr>
          <p:cNvPr id="34820" name="Slide Number Placeholder 3"/>
          <p:cNvSpPr>
            <a:spLocks noGrp="1"/>
          </p:cNvSpPr>
          <p:nvPr>
            <p:ph type="sldNum" sz="quarter" idx="5"/>
          </p:nvPr>
        </p:nvSpPr>
        <p:spPr>
          <a:noFill/>
        </p:spPr>
        <p:txBody>
          <a:bodyPr/>
          <a:lstStyle/>
          <a:p>
            <a:fld id="{E61E21DA-EE9D-4EB2-AACA-C78484E2D531}"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GB" i="1" smtClean="0"/>
              <a:t>With the history of changes, ever modification made to a given database is recorded.</a:t>
            </a:r>
            <a:endParaRPr lang="en-US" smtClean="0"/>
          </a:p>
          <a:p>
            <a:r>
              <a:rPr lang="en-GB" i="1" smtClean="0"/>
              <a:t> </a:t>
            </a:r>
            <a:endParaRPr lang="en-US" smtClean="0"/>
          </a:p>
          <a:p>
            <a:r>
              <a:rPr lang="en-GB" i="1" smtClean="0"/>
              <a:t>The administrator can search the tracking system and undo or redo a number of actions.</a:t>
            </a:r>
            <a:endParaRPr lang="en-US" smtClean="0"/>
          </a:p>
          <a:p>
            <a:r>
              <a:rPr lang="en-GB" i="1" smtClean="0"/>
              <a:t> </a:t>
            </a:r>
            <a:endParaRPr lang="en-US" smtClean="0"/>
          </a:p>
          <a:p>
            <a:r>
              <a:rPr lang="en-GB" i="1" smtClean="0"/>
              <a:t>All information of the modification is visible, such as date of change, table, field and record of change, new/previous value, who made the change etc.</a:t>
            </a:r>
            <a:endParaRPr lang="en-US" smtClean="0"/>
          </a:p>
          <a:p>
            <a:r>
              <a:rPr lang="en-GB" i="1" smtClean="0"/>
              <a:t> </a:t>
            </a:r>
            <a:endParaRPr lang="en-US" smtClean="0"/>
          </a:p>
          <a:p>
            <a:r>
              <a:rPr lang="en-GB" i="1" smtClean="0"/>
              <a:t>For example: it’s possible to search for all changes made by a given user between March and November of a given year.</a:t>
            </a:r>
            <a:endParaRPr lang="en-US" smtClean="0"/>
          </a:p>
          <a:p>
            <a:r>
              <a:rPr lang="en-GB" smtClean="0"/>
              <a:t> </a:t>
            </a:r>
            <a:endParaRPr lang="en-US" smtClean="0"/>
          </a:p>
        </p:txBody>
      </p:sp>
      <p:sp>
        <p:nvSpPr>
          <p:cNvPr id="36868" name="Slide Number Placeholder 3"/>
          <p:cNvSpPr>
            <a:spLocks noGrp="1"/>
          </p:cNvSpPr>
          <p:nvPr>
            <p:ph type="sldNum" sz="quarter" idx="5"/>
          </p:nvPr>
        </p:nvSpPr>
        <p:spPr>
          <a:noFill/>
        </p:spPr>
        <p:txBody>
          <a:bodyPr/>
          <a:lstStyle/>
          <a:p>
            <a:fld id="{CE9DB82B-4559-4706-A024-984D5A00EB68}"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GB" i="1" smtClean="0"/>
              <a:t>There are two ways available for using the search function; you can either use the basic search or the advanced search.</a:t>
            </a:r>
            <a:endParaRPr lang="en-US" smtClean="0"/>
          </a:p>
          <a:p>
            <a:r>
              <a:rPr lang="en-GB" i="1" smtClean="0"/>
              <a:t> </a:t>
            </a:r>
            <a:endParaRPr lang="en-US" smtClean="0"/>
          </a:p>
          <a:p>
            <a:r>
              <a:rPr lang="en-GB" i="1" smtClean="0"/>
              <a:t>For the basic search, only one question at a time can be set (so for example show all records that has a value that starts with ‘soil’ in the field ‘substrate of isolation’.</a:t>
            </a:r>
            <a:endParaRPr lang="en-US" smtClean="0"/>
          </a:p>
          <a:p>
            <a:r>
              <a:rPr lang="en-GB" i="1" smtClean="0"/>
              <a:t>There are several operations to select from: start with, contains, exact match, value is undefined, name is duplicated.</a:t>
            </a:r>
            <a:endParaRPr lang="en-US" smtClean="0"/>
          </a:p>
          <a:p>
            <a:r>
              <a:rPr lang="en-GB" i="1" smtClean="0"/>
              <a:t> </a:t>
            </a:r>
            <a:endParaRPr lang="en-US" smtClean="0"/>
          </a:p>
          <a:p>
            <a:r>
              <a:rPr lang="en-GB" i="1" smtClean="0"/>
              <a:t>For the advanced search, several questions or conditions can be set at the same time, for example… (see picture)</a:t>
            </a:r>
            <a:endParaRPr lang="en-US" smtClean="0"/>
          </a:p>
          <a:p>
            <a:r>
              <a:rPr lang="en-GB" i="1" smtClean="0"/>
              <a:t> </a:t>
            </a:r>
            <a:endParaRPr lang="en-US" smtClean="0"/>
          </a:p>
          <a:p>
            <a:r>
              <a:rPr lang="en-GB" i="1" smtClean="0"/>
              <a:t>Queries can be saved and re-used later</a:t>
            </a:r>
            <a:endParaRPr lang="en-US" smtClean="0"/>
          </a:p>
          <a:p>
            <a:r>
              <a:rPr lang="en-GB" i="1" smtClean="0"/>
              <a:t> </a:t>
            </a:r>
            <a:endParaRPr lang="en-US" smtClean="0"/>
          </a:p>
          <a:p>
            <a:r>
              <a:rPr lang="en-GB" i="1" smtClean="0"/>
              <a:t>Of course, making a search on exact match is the fastest way to search.</a:t>
            </a:r>
            <a:endParaRPr lang="en-US" smtClean="0"/>
          </a:p>
          <a:p>
            <a:r>
              <a:rPr lang="en-GB" smtClean="0"/>
              <a:t> </a:t>
            </a:r>
            <a:endParaRPr lang="en-US" smtClean="0"/>
          </a:p>
          <a:p>
            <a:r>
              <a:rPr lang="en-GB" smtClean="0"/>
              <a:t/>
            </a:r>
            <a:br>
              <a:rPr lang="en-GB" smtClean="0"/>
            </a:br>
            <a:endParaRPr lang="en-US" smtClean="0"/>
          </a:p>
        </p:txBody>
      </p:sp>
      <p:sp>
        <p:nvSpPr>
          <p:cNvPr id="38916" name="Slide Number Placeholder 3"/>
          <p:cNvSpPr>
            <a:spLocks noGrp="1"/>
          </p:cNvSpPr>
          <p:nvPr>
            <p:ph type="sldNum" sz="quarter" idx="5"/>
          </p:nvPr>
        </p:nvSpPr>
        <p:spPr>
          <a:noFill/>
        </p:spPr>
        <p:txBody>
          <a:bodyPr/>
          <a:lstStyle/>
          <a:p>
            <a:fld id="{CBBEF675-2763-406C-B7CC-EE6D8F26B4AA}"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r>
              <a:rPr lang="en-GB" i="1" smtClean="0"/>
              <a:t>Everyone with writing rights can enter new data into fields of existing records or add a new record</a:t>
            </a:r>
            <a:endParaRPr lang="en-US" smtClean="0"/>
          </a:p>
          <a:p>
            <a:r>
              <a:rPr lang="en-GB" i="1" smtClean="0"/>
              <a:t> </a:t>
            </a:r>
            <a:endParaRPr lang="en-US" smtClean="0"/>
          </a:p>
          <a:p>
            <a:r>
              <a:rPr lang="en-GB" i="1" smtClean="0"/>
              <a:t>Large amounts of data can be imported as tab-delimited (from Excel for example where each cell has a value or in Word, when the different values are separated by a tab) –</a:t>
            </a:r>
            <a:endParaRPr lang="en-US" smtClean="0"/>
          </a:p>
          <a:p>
            <a:r>
              <a:rPr lang="en-GB" i="1" smtClean="0"/>
              <a:t> </a:t>
            </a:r>
            <a:endParaRPr lang="en-US" smtClean="0"/>
          </a:p>
          <a:p>
            <a:r>
              <a:rPr lang="en-GB" i="1" smtClean="0"/>
              <a:t>Sequences can be imported in fasta format </a:t>
            </a:r>
            <a:endParaRPr lang="en-US" smtClean="0"/>
          </a:p>
          <a:p>
            <a:r>
              <a:rPr lang="en-GB" i="1" smtClean="0"/>
              <a:t> </a:t>
            </a:r>
            <a:endParaRPr lang="en-US" smtClean="0"/>
          </a:p>
          <a:p>
            <a:r>
              <a:rPr lang="en-GB" i="1" smtClean="0"/>
              <a:t>Data can be appended, merged or replaced</a:t>
            </a:r>
            <a:endParaRPr lang="en-US" smtClean="0"/>
          </a:p>
        </p:txBody>
      </p:sp>
      <p:sp>
        <p:nvSpPr>
          <p:cNvPr id="40964" name="Slide Number Placeholder 3"/>
          <p:cNvSpPr>
            <a:spLocks noGrp="1"/>
          </p:cNvSpPr>
          <p:nvPr>
            <p:ph type="sldNum" sz="quarter" idx="5"/>
          </p:nvPr>
        </p:nvSpPr>
        <p:spPr>
          <a:noFill/>
        </p:spPr>
        <p:txBody>
          <a:bodyPr/>
          <a:lstStyle/>
          <a:p>
            <a:fld id="{8956370B-18EE-4CE0-88EA-9EF4B2FA7976}"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GB" i="1" smtClean="0"/>
              <a:t>All data can be exported using standard formats such as Tab delimited, text, MS Excel, MS Word, Fasta, etc. </a:t>
            </a:r>
            <a:endParaRPr lang="en-US" smtClean="0"/>
          </a:p>
          <a:p>
            <a:r>
              <a:rPr lang="en-GB" i="1" smtClean="0"/>
              <a:t> </a:t>
            </a:r>
            <a:endParaRPr lang="en-US" smtClean="0"/>
          </a:p>
          <a:p>
            <a:r>
              <a:rPr lang="en-GB" i="1" smtClean="0"/>
              <a:t>Users can define own formats and create reporting templates</a:t>
            </a:r>
            <a:endParaRPr lang="en-US" smtClean="0"/>
          </a:p>
          <a:p>
            <a:r>
              <a:rPr lang="en-GB" i="1" smtClean="0"/>
              <a:t> </a:t>
            </a:r>
            <a:endParaRPr lang="en-US" smtClean="0"/>
          </a:p>
          <a:p>
            <a:r>
              <a:rPr lang="en-GB" i="1" smtClean="0"/>
              <a:t>For example you can export the field names only, paste this into a word document. Then you can add additional information that you want to see in your monthly or year report. Save this as the template. And then export the data from the database with each time using this template format. </a:t>
            </a:r>
            <a:endParaRPr lang="en-US" smtClean="0"/>
          </a:p>
          <a:p>
            <a:r>
              <a:rPr lang="en-GB" i="1" smtClean="0"/>
              <a:t> </a:t>
            </a:r>
            <a:endParaRPr lang="en-US" smtClean="0"/>
          </a:p>
          <a:p>
            <a:r>
              <a:rPr lang="en-GB" i="1" smtClean="0"/>
              <a:t>You will have the same look each time you make the report, and the newest data.</a:t>
            </a:r>
            <a:endParaRPr lang="en-US" smtClean="0"/>
          </a:p>
          <a:p>
            <a:r>
              <a:rPr lang="en-GB" smtClean="0"/>
              <a:t> </a:t>
            </a:r>
            <a:endParaRPr lang="en-US" smtClean="0"/>
          </a:p>
        </p:txBody>
      </p:sp>
      <p:sp>
        <p:nvSpPr>
          <p:cNvPr id="43012" name="Slide Number Placeholder 3"/>
          <p:cNvSpPr>
            <a:spLocks noGrp="1"/>
          </p:cNvSpPr>
          <p:nvPr>
            <p:ph type="sldNum" sz="quarter" idx="5"/>
          </p:nvPr>
        </p:nvSpPr>
        <p:spPr>
          <a:noFill/>
        </p:spPr>
        <p:txBody>
          <a:bodyPr/>
          <a:lstStyle/>
          <a:p>
            <a:fld id="{6DA86EB2-391C-4940-9278-5F64555E89C1}"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r>
              <a:rPr lang="en-GB" i="1" smtClean="0"/>
              <a:t>The programming manager is created because sometimes clients have specific needs, which are not applicable for others. With this function you have the freedom to add whatever function you want.</a:t>
            </a:r>
            <a:endParaRPr lang="en-US" smtClean="0"/>
          </a:p>
          <a:p>
            <a:r>
              <a:rPr lang="en-GB" i="1" smtClean="0"/>
              <a:t> </a:t>
            </a:r>
            <a:endParaRPr lang="en-US" smtClean="0"/>
          </a:p>
          <a:p>
            <a:r>
              <a:rPr lang="en-GB" i="1" smtClean="0"/>
              <a:t>The scripts can be written either in Visual Basic or in C#. </a:t>
            </a:r>
            <a:endParaRPr lang="en-US" smtClean="0"/>
          </a:p>
          <a:p>
            <a:r>
              <a:rPr lang="en-GB" i="1" smtClean="0"/>
              <a:t> </a:t>
            </a:r>
            <a:endParaRPr lang="en-US" smtClean="0"/>
          </a:p>
          <a:p>
            <a:r>
              <a:rPr lang="en-GB" i="1" smtClean="0"/>
              <a:t>Specific functions are developed for writing the script in BioloMICS.</a:t>
            </a:r>
            <a:endParaRPr lang="en-US" smtClean="0"/>
          </a:p>
          <a:p>
            <a:r>
              <a:rPr lang="en-GB" i="1" smtClean="0"/>
              <a:t> </a:t>
            </a:r>
            <a:endParaRPr lang="en-US" smtClean="0"/>
          </a:p>
          <a:p>
            <a:r>
              <a:rPr lang="en-GB" i="1" smtClean="0"/>
              <a:t>The script can be put into the main menu of BioloMICS to run it frequently.</a:t>
            </a:r>
            <a:endParaRPr lang="en-US" smtClean="0"/>
          </a:p>
          <a:p>
            <a:r>
              <a:rPr lang="en-GB" smtClean="0"/>
              <a:t> </a:t>
            </a:r>
            <a:endParaRPr lang="en-US" smtClean="0"/>
          </a:p>
        </p:txBody>
      </p:sp>
      <p:sp>
        <p:nvSpPr>
          <p:cNvPr id="45060" name="Slide Number Placeholder 3"/>
          <p:cNvSpPr>
            <a:spLocks noGrp="1"/>
          </p:cNvSpPr>
          <p:nvPr>
            <p:ph type="sldNum" sz="quarter" idx="5"/>
          </p:nvPr>
        </p:nvSpPr>
        <p:spPr>
          <a:noFill/>
        </p:spPr>
        <p:txBody>
          <a:bodyPr/>
          <a:lstStyle/>
          <a:p>
            <a:fld id="{FA1F1905-7537-4ADF-B8C0-521D19B63174}"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GB" i="1" dirty="0" smtClean="0"/>
              <a:t>This was previously mentioned earlier in the presentation, in the part about the Data Management.</a:t>
            </a:r>
            <a:endParaRPr lang="en-US" dirty="0" smtClean="0"/>
          </a:p>
          <a:p>
            <a:r>
              <a:rPr lang="en-GB" i="1" dirty="0" smtClean="0"/>
              <a:t> </a:t>
            </a:r>
            <a:endParaRPr lang="en-US" dirty="0" smtClean="0"/>
          </a:p>
          <a:p>
            <a:r>
              <a:rPr lang="en-GB" i="1" dirty="0" smtClean="0"/>
              <a:t>I will briefly explain the following data Analysis Tools of BioloMICS.</a:t>
            </a:r>
            <a:endParaRPr lang="en-US" dirty="0" smtClean="0"/>
          </a:p>
          <a:p>
            <a:r>
              <a:rPr lang="en-GB" i="1" dirty="0" smtClean="0"/>
              <a:t> </a:t>
            </a:r>
            <a:endParaRPr lang="en-US" dirty="0" smtClean="0"/>
          </a:p>
          <a:p>
            <a:r>
              <a:rPr lang="en-GB" i="1" dirty="0" smtClean="0"/>
              <a:t>•</a:t>
            </a:r>
            <a:r>
              <a:rPr lang="en-GB" i="1" dirty="0" err="1" smtClean="0"/>
              <a:t>Polyphasic</a:t>
            </a:r>
            <a:r>
              <a:rPr lang="en-GB" i="1" dirty="0" smtClean="0"/>
              <a:t> identification</a:t>
            </a:r>
            <a:endParaRPr lang="en-US" dirty="0" smtClean="0"/>
          </a:p>
          <a:p>
            <a:r>
              <a:rPr lang="en-GB" i="1" dirty="0" smtClean="0"/>
              <a:t>•</a:t>
            </a:r>
            <a:r>
              <a:rPr lang="en-GB" i="1" dirty="0" err="1" smtClean="0"/>
              <a:t>Polyphasic</a:t>
            </a:r>
            <a:r>
              <a:rPr lang="en-GB" i="1" dirty="0" smtClean="0"/>
              <a:t> classification</a:t>
            </a:r>
            <a:endParaRPr lang="en-US" dirty="0" smtClean="0"/>
          </a:p>
          <a:p>
            <a:r>
              <a:rPr lang="en-GB" i="1" dirty="0" smtClean="0"/>
              <a:t>•Gel analysis</a:t>
            </a:r>
            <a:endParaRPr lang="en-US" dirty="0" smtClean="0"/>
          </a:p>
          <a:p>
            <a:r>
              <a:rPr lang="en-GB" i="1" dirty="0" smtClean="0"/>
              <a:t>•LIMS</a:t>
            </a:r>
            <a:endParaRPr lang="en-US" dirty="0" smtClean="0"/>
          </a:p>
          <a:p>
            <a:r>
              <a:rPr lang="en-GB" i="1" dirty="0" smtClean="0"/>
              <a:t>•Images analysis</a:t>
            </a:r>
            <a:endParaRPr lang="en-US" dirty="0" smtClean="0"/>
          </a:p>
          <a:p>
            <a:r>
              <a:rPr lang="en-GB" i="1" dirty="0" smtClean="0"/>
              <a:t>•Geographic manager</a:t>
            </a:r>
            <a:endParaRPr lang="en-US" dirty="0" smtClean="0"/>
          </a:p>
          <a:p>
            <a:r>
              <a:rPr lang="en-GB" i="1" dirty="0" smtClean="0"/>
              <a:t>•Sequence tools</a:t>
            </a:r>
            <a:endParaRPr lang="en-US" dirty="0" smtClean="0"/>
          </a:p>
          <a:p>
            <a:r>
              <a:rPr lang="en-GB" dirty="0" smtClean="0"/>
              <a:t> </a:t>
            </a:r>
            <a:endParaRPr lang="en-US" dirty="0" smtClean="0"/>
          </a:p>
          <a:p>
            <a:r>
              <a:rPr lang="en-GB" dirty="0" smtClean="0"/>
              <a:t/>
            </a:r>
            <a:br>
              <a:rPr lang="en-GB" dirty="0" smtClean="0"/>
            </a:br>
            <a:endParaRPr lang="en-US" dirty="0" smtClean="0"/>
          </a:p>
        </p:txBody>
      </p:sp>
      <p:sp>
        <p:nvSpPr>
          <p:cNvPr id="47108" name="Slide Number Placeholder 3"/>
          <p:cNvSpPr>
            <a:spLocks noGrp="1"/>
          </p:cNvSpPr>
          <p:nvPr>
            <p:ph type="sldNum" sz="quarter" idx="5"/>
          </p:nvPr>
        </p:nvSpPr>
        <p:spPr>
          <a:noFill/>
        </p:spPr>
        <p:txBody>
          <a:bodyPr/>
          <a:lstStyle/>
          <a:p>
            <a:fld id="{2BF7B307-A283-40F8-8AB4-641650FE4A27}"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GB" i="1" smtClean="0"/>
              <a:t>Polyphasic Identification means that unknown records can be compared with an unlimited number of reference records on the basis of any selection of characters or fields.</a:t>
            </a:r>
            <a:endParaRPr lang="en-US" smtClean="0"/>
          </a:p>
          <a:p>
            <a:r>
              <a:rPr lang="en-GB" i="1" smtClean="0"/>
              <a:t> </a:t>
            </a:r>
            <a:endParaRPr lang="en-US" smtClean="0"/>
          </a:p>
          <a:p>
            <a:r>
              <a:rPr lang="en-GB" i="1" smtClean="0"/>
              <a:t>For the different field types, different algorithms are available to choose from. You can also set other parameters such as the weight, when you think that the values of one particular field are more important than the other.</a:t>
            </a:r>
            <a:endParaRPr lang="en-US" smtClean="0"/>
          </a:p>
          <a:p>
            <a:r>
              <a:rPr lang="en-GB" smtClean="0"/>
              <a:t> </a:t>
            </a:r>
            <a:endParaRPr lang="en-US" smtClean="0"/>
          </a:p>
        </p:txBody>
      </p:sp>
      <p:sp>
        <p:nvSpPr>
          <p:cNvPr id="49156" name="Slide Number Placeholder 3"/>
          <p:cNvSpPr>
            <a:spLocks noGrp="1"/>
          </p:cNvSpPr>
          <p:nvPr>
            <p:ph type="sldNum" sz="quarter" idx="5"/>
          </p:nvPr>
        </p:nvSpPr>
        <p:spPr>
          <a:noFill/>
        </p:spPr>
        <p:txBody>
          <a:bodyPr/>
          <a:lstStyle/>
          <a:p>
            <a:fld id="{6ECF3494-E269-4D07-B9E7-B9CBEA42AC0C}"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F554DB1-B208-4D5C-9CF9-285B63396F40}" type="slidenum">
              <a:rPr lang="en-AU"/>
              <a:pPr/>
              <a:t>3</a:t>
            </a:fld>
            <a:endParaRPr lang="en-AU"/>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GB" i="1" dirty="0" smtClean="0"/>
              <a:t>What is BioloMICS?</a:t>
            </a:r>
            <a:endParaRPr lang="en-US" dirty="0" smtClean="0"/>
          </a:p>
          <a:p>
            <a:r>
              <a:rPr lang="en-GB" i="1" dirty="0" smtClean="0"/>
              <a:t> </a:t>
            </a:r>
            <a:endParaRPr lang="en-US" dirty="0" smtClean="0"/>
          </a:p>
          <a:p>
            <a:r>
              <a:rPr lang="en-GB" i="1" dirty="0" smtClean="0"/>
              <a:t>BioloMICS is a biological collection management system that was originally created in 1999 and is now a globally used product.</a:t>
            </a:r>
            <a:endParaRPr lang="en-US" dirty="0" smtClean="0"/>
          </a:p>
          <a:p>
            <a:r>
              <a:rPr lang="en-GB" i="1" dirty="0" smtClean="0"/>
              <a:t> </a:t>
            </a:r>
            <a:endParaRPr lang="en-US" dirty="0" smtClean="0"/>
          </a:p>
          <a:p>
            <a:r>
              <a:rPr lang="en-GB" i="1" dirty="0" smtClean="0"/>
              <a:t>BioloMICS is mainly focused on data storage/ data management, data analysis and publishing of the data.</a:t>
            </a:r>
            <a:endParaRPr lang="en-US" dirty="0" smtClean="0"/>
          </a:p>
          <a:p>
            <a:r>
              <a:rPr lang="en-GB" i="1" dirty="0" smtClean="0"/>
              <a:t> </a:t>
            </a:r>
            <a:endParaRPr lang="en-US" dirty="0" smtClean="0"/>
          </a:p>
          <a:p>
            <a:r>
              <a:rPr lang="en-GB" i="1" dirty="0" smtClean="0"/>
              <a:t>The team at Bio-Aware are continuously improving the system day by day, and are making it as user friendly as possible.</a:t>
            </a:r>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GB" i="1" smtClean="0"/>
              <a:t>Polyphasic Classification means that a set of records can be compared on the basis of any selection of characters of fields.</a:t>
            </a:r>
            <a:endParaRPr lang="en-US" smtClean="0"/>
          </a:p>
          <a:p>
            <a:r>
              <a:rPr lang="en-GB" i="1" smtClean="0"/>
              <a:t> </a:t>
            </a:r>
            <a:endParaRPr lang="en-US" smtClean="0"/>
          </a:p>
          <a:p>
            <a:r>
              <a:rPr lang="en-GB" i="1" smtClean="0"/>
              <a:t>The selected records can come from different tables.</a:t>
            </a:r>
            <a:endParaRPr lang="en-US" smtClean="0"/>
          </a:p>
          <a:p>
            <a:r>
              <a:rPr lang="en-GB" i="1" smtClean="0"/>
              <a:t> </a:t>
            </a:r>
            <a:endParaRPr lang="en-US" smtClean="0"/>
          </a:p>
          <a:p>
            <a:r>
              <a:rPr lang="en-GB" i="1" smtClean="0"/>
              <a:t>Nine different algorithms have been implemented (UPGMA, UPGMC, WPGMA, WPGMC, Single and Complete Linkages, Ward, Lance&amp;Williams flexible method, and Neighbor Joining)</a:t>
            </a:r>
            <a:endParaRPr lang="en-US" smtClean="0"/>
          </a:p>
          <a:p>
            <a:r>
              <a:rPr lang="en-GB" smtClean="0"/>
              <a:t> </a:t>
            </a:r>
            <a:endParaRPr lang="en-US" smtClean="0"/>
          </a:p>
        </p:txBody>
      </p:sp>
      <p:sp>
        <p:nvSpPr>
          <p:cNvPr id="51204" name="Slide Number Placeholder 3"/>
          <p:cNvSpPr>
            <a:spLocks noGrp="1"/>
          </p:cNvSpPr>
          <p:nvPr>
            <p:ph type="sldNum" sz="quarter" idx="5"/>
          </p:nvPr>
        </p:nvSpPr>
        <p:spPr>
          <a:noFill/>
        </p:spPr>
        <p:txBody>
          <a:bodyPr/>
          <a:lstStyle/>
          <a:p>
            <a:fld id="{79580FCC-82BD-4A8A-98F2-DDF815D40FD1}"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GB" i="1" smtClean="0"/>
              <a:t>Here you see an agglomerative clustering tree based on the algorithm UPGMA.</a:t>
            </a:r>
            <a:endParaRPr lang="en-US" smtClean="0"/>
          </a:p>
          <a:p>
            <a:r>
              <a:rPr lang="en-GB" i="1" smtClean="0"/>
              <a:t> </a:t>
            </a:r>
            <a:endParaRPr lang="en-US" smtClean="0"/>
          </a:p>
          <a:p>
            <a:r>
              <a:rPr lang="en-GB" i="1" smtClean="0"/>
              <a:t>Additional fields can be displayed next to the tree.</a:t>
            </a:r>
            <a:endParaRPr lang="en-US" smtClean="0"/>
          </a:p>
          <a:p>
            <a:r>
              <a:rPr lang="en-GB" i="1" smtClean="0"/>
              <a:t> </a:t>
            </a:r>
            <a:endParaRPr lang="en-US" smtClean="0"/>
          </a:p>
          <a:p>
            <a:r>
              <a:rPr lang="en-GB" i="1" smtClean="0"/>
              <a:t>And some other function can be set such as font colour, size, background colour etc</a:t>
            </a:r>
            <a:endParaRPr lang="en-US" smtClean="0"/>
          </a:p>
          <a:p>
            <a:r>
              <a:rPr lang="en-GB" i="1" smtClean="0"/>
              <a:t> </a:t>
            </a:r>
            <a:endParaRPr lang="en-US" smtClean="0"/>
          </a:p>
          <a:p>
            <a:r>
              <a:rPr lang="en-GB" i="1" smtClean="0"/>
              <a:t>The results can also be presented in 3D. Many parameters are available for example; you can make one particular group of selected records one colour and another group another colour. This will enable you to display the results in a recognisable format so that you can easily distinguish between the information being displayed.</a:t>
            </a:r>
            <a:endParaRPr lang="en-US" smtClean="0"/>
          </a:p>
          <a:p>
            <a:r>
              <a:rPr lang="en-GB" smtClean="0"/>
              <a:t> </a:t>
            </a:r>
            <a:endParaRPr lang="en-US" smtClean="0"/>
          </a:p>
          <a:p>
            <a:r>
              <a:rPr lang="en-GB" smtClean="0"/>
              <a:t/>
            </a:r>
            <a:br>
              <a:rPr lang="en-GB" smtClean="0"/>
            </a:br>
            <a:endParaRPr lang="en-US" smtClean="0"/>
          </a:p>
        </p:txBody>
      </p:sp>
      <p:sp>
        <p:nvSpPr>
          <p:cNvPr id="53252" name="Slide Number Placeholder 3"/>
          <p:cNvSpPr>
            <a:spLocks noGrp="1"/>
          </p:cNvSpPr>
          <p:nvPr>
            <p:ph type="sldNum" sz="quarter" idx="5"/>
          </p:nvPr>
        </p:nvSpPr>
        <p:spPr>
          <a:noFill/>
        </p:spPr>
        <p:txBody>
          <a:bodyPr/>
          <a:lstStyle/>
          <a:p>
            <a:fld id="{5A76476D-AD5A-4491-970A-8A583FF06FD4}"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r>
              <a:rPr lang="en-GB" i="1" smtClean="0"/>
              <a:t>Within BioloMICS you can analyse an electrophoresis gel. </a:t>
            </a:r>
            <a:endParaRPr lang="en-US" smtClean="0"/>
          </a:p>
          <a:p>
            <a:r>
              <a:rPr lang="en-GB" i="1" smtClean="0"/>
              <a:t> </a:t>
            </a:r>
            <a:endParaRPr lang="en-US" smtClean="0"/>
          </a:p>
          <a:p>
            <a:r>
              <a:rPr lang="en-GB" i="1" smtClean="0"/>
              <a:t>Any format of pictures can be opened, filtered and modified.</a:t>
            </a:r>
            <a:endParaRPr lang="en-US" smtClean="0"/>
          </a:p>
          <a:p>
            <a:r>
              <a:rPr lang="en-GB" i="1" smtClean="0"/>
              <a:t> </a:t>
            </a:r>
            <a:endParaRPr lang="en-US" smtClean="0"/>
          </a:p>
          <a:p>
            <a:r>
              <a:rPr lang="en-GB" i="1" smtClean="0"/>
              <a:t>On this picture you see the lanes of your gel and the bands. These can be retrieved automatically.  All you have to do is check your lanes, and be sure that all the bands in each lane are selected.</a:t>
            </a:r>
            <a:endParaRPr lang="en-US" smtClean="0"/>
          </a:p>
          <a:p>
            <a:r>
              <a:rPr lang="en-GB" i="1" smtClean="0"/>
              <a:t>Then you give the molecular weight of the reference lanes that you used.</a:t>
            </a:r>
            <a:endParaRPr lang="en-US" smtClean="0"/>
          </a:p>
          <a:p>
            <a:r>
              <a:rPr lang="en-GB" i="1" smtClean="0"/>
              <a:t> </a:t>
            </a:r>
            <a:endParaRPr lang="en-US" smtClean="0"/>
          </a:p>
          <a:p>
            <a:r>
              <a:rPr lang="en-GB" i="1" smtClean="0"/>
              <a:t>And automatically the software will give the molecular weights of all the bands.</a:t>
            </a:r>
            <a:endParaRPr lang="en-US" smtClean="0"/>
          </a:p>
          <a:p>
            <a:r>
              <a:rPr lang="en-GB" i="1" smtClean="0"/>
              <a:t>These results can be imported into the BioloMICS database and used for identification and classification purposes</a:t>
            </a:r>
            <a:endParaRPr lang="en-US" smtClean="0"/>
          </a:p>
          <a:p>
            <a:r>
              <a:rPr lang="en-GB" smtClean="0"/>
              <a:t> </a:t>
            </a:r>
            <a:endParaRPr lang="en-US" smtClean="0"/>
          </a:p>
          <a:p>
            <a:r>
              <a:rPr lang="en-GB" smtClean="0"/>
              <a:t/>
            </a:r>
            <a:br>
              <a:rPr lang="en-GB" smtClean="0"/>
            </a:br>
            <a:endParaRPr lang="en-US" smtClean="0"/>
          </a:p>
        </p:txBody>
      </p:sp>
      <p:sp>
        <p:nvSpPr>
          <p:cNvPr id="55300" name="Slide Number Placeholder 3"/>
          <p:cNvSpPr>
            <a:spLocks noGrp="1"/>
          </p:cNvSpPr>
          <p:nvPr>
            <p:ph type="sldNum" sz="quarter" idx="5"/>
          </p:nvPr>
        </p:nvSpPr>
        <p:spPr>
          <a:noFill/>
        </p:spPr>
        <p:txBody>
          <a:bodyPr/>
          <a:lstStyle/>
          <a:p>
            <a:fld id="{5F732D2D-ADA1-4DB0-B4E3-B9BDB573DD95}"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57347" name="Notes Placeholder 2"/>
          <p:cNvSpPr>
            <a:spLocks noGrp="1"/>
          </p:cNvSpPr>
          <p:nvPr>
            <p:ph type="body" idx="1"/>
          </p:nvPr>
        </p:nvSpPr>
        <p:spPr>
          <a:noFill/>
          <a:ln/>
        </p:spPr>
        <p:txBody>
          <a:bodyPr/>
          <a:lstStyle/>
          <a:p>
            <a:r>
              <a:rPr lang="en-GB" i="1" smtClean="0"/>
              <a:t>This is a very advanced tool in BioloMICS and was created to manage and track sequencing operations.</a:t>
            </a:r>
            <a:endParaRPr lang="en-US" smtClean="0"/>
          </a:p>
          <a:p>
            <a:r>
              <a:rPr lang="en-GB" i="1" smtClean="0"/>
              <a:t> </a:t>
            </a:r>
            <a:endParaRPr lang="en-US" smtClean="0"/>
          </a:p>
          <a:p>
            <a:r>
              <a:rPr lang="en-GB" i="1" smtClean="0"/>
              <a:t>You go from DNA extraction to PCR and sequencing reactions. When you get the sequences back from the sequencer, alignments of the trace files will be made automatically and the results will be inserted into the database.</a:t>
            </a:r>
            <a:endParaRPr lang="en-US" smtClean="0"/>
          </a:p>
          <a:p>
            <a:r>
              <a:rPr lang="en-GB" smtClean="0"/>
              <a:t> </a:t>
            </a:r>
            <a:endParaRPr lang="en-US" smtClean="0"/>
          </a:p>
          <a:p>
            <a:r>
              <a:rPr lang="en-GB" smtClean="0"/>
              <a:t/>
            </a:r>
            <a:br>
              <a:rPr lang="en-GB" smtClean="0"/>
            </a:br>
            <a:endParaRPr lang="en-US" smtClean="0"/>
          </a:p>
        </p:txBody>
      </p:sp>
      <p:sp>
        <p:nvSpPr>
          <p:cNvPr id="57348" name="Slide Number Placeholder 3"/>
          <p:cNvSpPr>
            <a:spLocks noGrp="1"/>
          </p:cNvSpPr>
          <p:nvPr>
            <p:ph type="sldNum" sz="quarter" idx="5"/>
          </p:nvPr>
        </p:nvSpPr>
        <p:spPr>
          <a:noFill/>
        </p:spPr>
        <p:txBody>
          <a:bodyPr/>
          <a:lstStyle/>
          <a:p>
            <a:fld id="{41007A80-EEF0-4BE2-B231-E0AB915A9E5B}"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p:spPr>
        <p:txBody>
          <a:bodyPr/>
          <a:lstStyle/>
          <a:p>
            <a:r>
              <a:rPr lang="en-GB" i="1" dirty="0" smtClean="0"/>
              <a:t>Pictures that are saved in the database can be analysed in this module.</a:t>
            </a:r>
            <a:endParaRPr lang="en-US" dirty="0" smtClean="0"/>
          </a:p>
          <a:p>
            <a:r>
              <a:rPr lang="en-GB" i="1" dirty="0" smtClean="0"/>
              <a:t> </a:t>
            </a:r>
            <a:endParaRPr lang="en-US" dirty="0" smtClean="0"/>
          </a:p>
          <a:p>
            <a:r>
              <a:rPr lang="en-GB" i="1" dirty="0" smtClean="0"/>
              <a:t>It allows measurements of objects that are present on a picture.</a:t>
            </a:r>
            <a:endParaRPr lang="en-US" dirty="0" smtClean="0"/>
          </a:p>
          <a:p>
            <a:r>
              <a:rPr lang="en-GB" i="1" dirty="0" smtClean="0"/>
              <a:t> </a:t>
            </a:r>
            <a:endParaRPr lang="en-US" dirty="0" smtClean="0"/>
          </a:p>
          <a:p>
            <a:r>
              <a:rPr lang="en-GB" i="1" dirty="0" smtClean="0"/>
              <a:t>Several parameters of the objects on the picture can be measured automatically or manually, such as length, width and surface</a:t>
            </a:r>
            <a:endParaRPr lang="en-US" dirty="0" smtClean="0"/>
          </a:p>
          <a:p>
            <a:r>
              <a:rPr lang="en-GB" i="1" dirty="0" smtClean="0"/>
              <a:t> </a:t>
            </a:r>
            <a:endParaRPr lang="en-US" dirty="0" smtClean="0"/>
          </a:p>
          <a:p>
            <a:r>
              <a:rPr lang="en-GB" i="1" dirty="0" smtClean="0"/>
              <a:t>There is also a multi picture viewer, which allows pictures that are not present in the database to be added.</a:t>
            </a:r>
            <a:endParaRPr lang="en-US" dirty="0" smtClean="0"/>
          </a:p>
          <a:p>
            <a:r>
              <a:rPr lang="en-GB" dirty="0" smtClean="0"/>
              <a:t> </a:t>
            </a:r>
            <a:endParaRPr lang="en-US" dirty="0" smtClean="0"/>
          </a:p>
        </p:txBody>
      </p:sp>
      <p:sp>
        <p:nvSpPr>
          <p:cNvPr id="59396" name="Slide Number Placeholder 3"/>
          <p:cNvSpPr>
            <a:spLocks noGrp="1"/>
          </p:cNvSpPr>
          <p:nvPr>
            <p:ph type="sldNum" sz="quarter" idx="5"/>
          </p:nvPr>
        </p:nvSpPr>
        <p:spPr>
          <a:noFill/>
        </p:spPr>
        <p:txBody>
          <a:bodyPr/>
          <a:lstStyle/>
          <a:p>
            <a:fld id="{D05587CA-5351-4C6A-B2D6-31E804AC31B7}"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r>
              <a:rPr lang="en-GB" i="1" smtClean="0"/>
              <a:t>With the Geographic Manager, strains can be located on the map by using the latitude and longitude or from a text field like Place of Origin.</a:t>
            </a:r>
            <a:endParaRPr lang="en-US" smtClean="0"/>
          </a:p>
          <a:p>
            <a:r>
              <a:rPr lang="en-GB" i="1" smtClean="0"/>
              <a:t> </a:t>
            </a:r>
            <a:endParaRPr lang="en-US" smtClean="0"/>
          </a:p>
          <a:p>
            <a:r>
              <a:rPr lang="en-GB" i="1" smtClean="0"/>
              <a:t>The distribution of strains can be recorded and can be exported to Google Earth.</a:t>
            </a:r>
            <a:endParaRPr lang="en-US" smtClean="0"/>
          </a:p>
          <a:p>
            <a:r>
              <a:rPr lang="en-GB" i="1" smtClean="0"/>
              <a:t> </a:t>
            </a:r>
            <a:endParaRPr lang="en-US" smtClean="0"/>
          </a:p>
          <a:p>
            <a:r>
              <a:rPr lang="en-GB" i="1" smtClean="0"/>
              <a:t>Strains can be grouped by using specific colours and symbols.</a:t>
            </a:r>
            <a:endParaRPr lang="en-US" smtClean="0"/>
          </a:p>
          <a:p>
            <a:r>
              <a:rPr lang="en-GB" i="1" smtClean="0"/>
              <a:t> </a:t>
            </a:r>
            <a:endParaRPr lang="en-US" smtClean="0"/>
          </a:p>
          <a:p>
            <a:r>
              <a:rPr lang="en-GB" i="1" smtClean="0"/>
              <a:t>One can manually add latitude and longitude data without changing the underlying database.</a:t>
            </a:r>
            <a:endParaRPr lang="en-US" smtClean="0"/>
          </a:p>
          <a:p>
            <a:r>
              <a:rPr lang="en-GB" i="1" smtClean="0"/>
              <a:t> </a:t>
            </a:r>
            <a:endParaRPr lang="en-US" smtClean="0"/>
          </a:p>
          <a:p>
            <a:r>
              <a:rPr lang="en-GB" i="1" smtClean="0"/>
              <a:t>Latitudes and longitudes can also be found by entering the place name.</a:t>
            </a:r>
            <a:endParaRPr lang="en-US" smtClean="0"/>
          </a:p>
          <a:p>
            <a:r>
              <a:rPr lang="en-GB" smtClean="0"/>
              <a:t> </a:t>
            </a:r>
            <a:endParaRPr lang="en-US" smtClean="0"/>
          </a:p>
        </p:txBody>
      </p:sp>
      <p:sp>
        <p:nvSpPr>
          <p:cNvPr id="61444" name="Slide Number Placeholder 3"/>
          <p:cNvSpPr>
            <a:spLocks noGrp="1"/>
          </p:cNvSpPr>
          <p:nvPr>
            <p:ph type="sldNum" sz="quarter" idx="5"/>
          </p:nvPr>
        </p:nvSpPr>
        <p:spPr>
          <a:noFill/>
        </p:spPr>
        <p:txBody>
          <a:bodyPr/>
          <a:lstStyle/>
          <a:p>
            <a:fld id="{CB03808F-B6DB-4416-A2E1-19B831E71E8C}"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GB" i="1" smtClean="0"/>
              <a:t>Pairwise Alignment can be used to align one sequence against another or to align a few sequences against Genbank or the Local Database.</a:t>
            </a:r>
            <a:endParaRPr lang="en-US" smtClean="0"/>
          </a:p>
          <a:p>
            <a:r>
              <a:rPr lang="en-GB" i="1" smtClean="0"/>
              <a:t> </a:t>
            </a:r>
            <a:endParaRPr lang="en-US" smtClean="0"/>
          </a:p>
          <a:p>
            <a:r>
              <a:rPr lang="en-GB" i="1" smtClean="0"/>
              <a:t>Please note that Results are always saved and can be re-opened at any time.</a:t>
            </a:r>
            <a:endParaRPr lang="en-US" smtClean="0"/>
          </a:p>
          <a:p>
            <a:r>
              <a:rPr lang="en-GB" smtClean="0"/>
              <a:t> </a:t>
            </a:r>
            <a:endParaRPr lang="en-US" smtClean="0"/>
          </a:p>
        </p:txBody>
      </p:sp>
      <p:sp>
        <p:nvSpPr>
          <p:cNvPr id="63492" name="Slide Number Placeholder 3"/>
          <p:cNvSpPr>
            <a:spLocks noGrp="1"/>
          </p:cNvSpPr>
          <p:nvPr>
            <p:ph type="sldNum" sz="quarter" idx="5"/>
          </p:nvPr>
        </p:nvSpPr>
        <p:spPr>
          <a:noFill/>
        </p:spPr>
        <p:txBody>
          <a:bodyPr/>
          <a:lstStyle/>
          <a:p>
            <a:fld id="{E26CE158-2CF6-4D3A-B978-CDBCB2D2E5F4}"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GB" i="1" smtClean="0"/>
              <a:t>This module is to align multiple sequences at the same time.</a:t>
            </a:r>
            <a:endParaRPr lang="en-US" smtClean="0"/>
          </a:p>
          <a:p>
            <a:r>
              <a:rPr lang="en-GB" i="1" smtClean="0"/>
              <a:t> </a:t>
            </a:r>
            <a:endParaRPr lang="en-US" smtClean="0"/>
          </a:p>
          <a:p>
            <a:r>
              <a:rPr lang="en-GB" i="1" smtClean="0"/>
              <a:t>Standard formats can be loaded such as ABi file, SCF files and fasta files.</a:t>
            </a:r>
            <a:endParaRPr lang="en-US" smtClean="0"/>
          </a:p>
          <a:p>
            <a:r>
              <a:rPr lang="en-GB" i="1" smtClean="0"/>
              <a:t> </a:t>
            </a:r>
            <a:endParaRPr lang="en-US" smtClean="0"/>
          </a:p>
          <a:p>
            <a:r>
              <a:rPr lang="en-GB" i="1" smtClean="0"/>
              <a:t>There are many options to edit the alignment, and the results can be saved into the database and re-opened at any time.</a:t>
            </a:r>
            <a:endParaRPr lang="en-US" smtClean="0"/>
          </a:p>
          <a:p>
            <a:r>
              <a:rPr lang="en-GB" smtClean="0"/>
              <a:t> </a:t>
            </a:r>
            <a:endParaRPr lang="en-US" smtClean="0"/>
          </a:p>
        </p:txBody>
      </p:sp>
      <p:sp>
        <p:nvSpPr>
          <p:cNvPr id="65540" name="Slide Number Placeholder 3"/>
          <p:cNvSpPr>
            <a:spLocks noGrp="1"/>
          </p:cNvSpPr>
          <p:nvPr>
            <p:ph type="sldNum" sz="quarter" idx="5"/>
          </p:nvPr>
        </p:nvSpPr>
        <p:spPr>
          <a:noFill/>
        </p:spPr>
        <p:txBody>
          <a:bodyPr/>
          <a:lstStyle/>
          <a:p>
            <a:fld id="{2909B103-FB21-431F-B3A7-1DDDE4DFD071}"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GB" dirty="0" smtClean="0"/>
              <a:t> </a:t>
            </a:r>
            <a:endParaRPr lang="en-US" dirty="0" smtClean="0"/>
          </a:p>
          <a:p>
            <a:r>
              <a:rPr lang="en-GB" dirty="0" smtClean="0"/>
              <a:t/>
            </a:r>
            <a:br>
              <a:rPr lang="en-GB" dirty="0" smtClean="0"/>
            </a:br>
            <a:endParaRPr lang="en-US" dirty="0" smtClean="0"/>
          </a:p>
        </p:txBody>
      </p:sp>
      <p:sp>
        <p:nvSpPr>
          <p:cNvPr id="47108" name="Slide Number Placeholder 3"/>
          <p:cNvSpPr>
            <a:spLocks noGrp="1"/>
          </p:cNvSpPr>
          <p:nvPr>
            <p:ph type="sldNum" sz="quarter" idx="5"/>
          </p:nvPr>
        </p:nvSpPr>
        <p:spPr>
          <a:noFill/>
        </p:spPr>
        <p:txBody>
          <a:bodyPr/>
          <a:lstStyle/>
          <a:p>
            <a:fld id="{2BF7B307-A283-40F8-8AB4-641650FE4A27}"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GB" i="1" smtClean="0"/>
              <a:t>Managers and curators of the database can decide which tables and records are to be published on the website.</a:t>
            </a:r>
            <a:endParaRPr lang="en-US" smtClean="0"/>
          </a:p>
          <a:p>
            <a:r>
              <a:rPr lang="en-GB" i="1" smtClean="0"/>
              <a:t> </a:t>
            </a:r>
            <a:endParaRPr lang="en-US" smtClean="0"/>
          </a:p>
          <a:p>
            <a:r>
              <a:rPr lang="en-GB" i="1" smtClean="0"/>
              <a:t>When data is changed from the desktop version of the software, the website is automatically updated.</a:t>
            </a:r>
            <a:endParaRPr lang="en-US" smtClean="0"/>
          </a:p>
          <a:p>
            <a:r>
              <a:rPr lang="en-GB" i="1" smtClean="0"/>
              <a:t> </a:t>
            </a:r>
            <a:endParaRPr lang="en-US" smtClean="0"/>
          </a:p>
          <a:p>
            <a:r>
              <a:rPr lang="en-GB" i="1" smtClean="0"/>
              <a:t>The style of the website can be customised by the curator.</a:t>
            </a:r>
            <a:endParaRPr lang="en-US" smtClean="0"/>
          </a:p>
          <a:p>
            <a:r>
              <a:rPr lang="en-GB" i="1" smtClean="0"/>
              <a:t> </a:t>
            </a:r>
            <a:endParaRPr lang="en-US" smtClean="0"/>
          </a:p>
          <a:p>
            <a:r>
              <a:rPr lang="en-GB" i="1" smtClean="0"/>
              <a:t>The people that use/visit the website are able to search the data that is made public.</a:t>
            </a:r>
            <a:endParaRPr lang="en-US" smtClean="0"/>
          </a:p>
          <a:p>
            <a:r>
              <a:rPr lang="en-GB" i="1" smtClean="0"/>
              <a:t> </a:t>
            </a:r>
            <a:endParaRPr lang="en-US" smtClean="0"/>
          </a:p>
          <a:p>
            <a:r>
              <a:rPr lang="en-GB" i="1" smtClean="0"/>
              <a:t>And Pairwise alignments, identification and classification are all possible.</a:t>
            </a:r>
            <a:endParaRPr lang="en-US" smtClean="0"/>
          </a:p>
          <a:p>
            <a:r>
              <a:rPr lang="en-GB" smtClean="0"/>
              <a:t> </a:t>
            </a:r>
            <a:endParaRPr lang="en-US" smtClean="0"/>
          </a:p>
        </p:txBody>
      </p:sp>
      <p:sp>
        <p:nvSpPr>
          <p:cNvPr id="67588" name="Slide Number Placeholder 3"/>
          <p:cNvSpPr>
            <a:spLocks noGrp="1"/>
          </p:cNvSpPr>
          <p:nvPr>
            <p:ph type="sldNum" sz="quarter" idx="5"/>
          </p:nvPr>
        </p:nvSpPr>
        <p:spPr>
          <a:noFill/>
        </p:spPr>
        <p:txBody>
          <a:bodyPr/>
          <a:lstStyle/>
          <a:p>
            <a:fld id="{86E300C8-CE26-4428-A746-514042A6BD48}"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A08C7D9-5D16-4109-943A-F5BABA4FEF3A}" type="slidenum">
              <a:rPr lang="en-AU"/>
              <a:pPr/>
              <a:t>4</a:t>
            </a:fld>
            <a:endParaRPr lang="en-A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GB" i="1" dirty="0" smtClean="0"/>
              <a:t>Why use BioloMICS?</a:t>
            </a:r>
            <a:endParaRPr lang="en-US" dirty="0" smtClean="0"/>
          </a:p>
          <a:p>
            <a:r>
              <a:rPr lang="en-GB" i="1" dirty="0" smtClean="0"/>
              <a:t>This might be a very interesting question for you all. </a:t>
            </a:r>
            <a:endParaRPr lang="en-US" dirty="0" smtClean="0"/>
          </a:p>
          <a:p>
            <a:r>
              <a:rPr lang="en-GB" i="1" dirty="0" smtClean="0"/>
              <a:t>Well, there are some good reasons why to choose BioloMICS and how it really improves YOUR way of working in the future.</a:t>
            </a:r>
            <a:endParaRPr lang="en-US" dirty="0" smtClean="0"/>
          </a:p>
          <a:p>
            <a:r>
              <a:rPr lang="en-GB" i="1" dirty="0" smtClean="0"/>
              <a:t> </a:t>
            </a:r>
            <a:endParaRPr lang="en-US" dirty="0" smtClean="0"/>
          </a:p>
          <a:p>
            <a:r>
              <a:rPr lang="en-GB" b="1" i="1" dirty="0" smtClean="0"/>
              <a:t>High Security Level &gt;</a:t>
            </a:r>
            <a:r>
              <a:rPr lang="en-GB" i="1" dirty="0" smtClean="0"/>
              <a:t> the system is very safe, in that everyone using the system has to be registered to use it and each user will have specific rights to the data.</a:t>
            </a:r>
            <a:endParaRPr lang="en-US" dirty="0" smtClean="0"/>
          </a:p>
          <a:p>
            <a:r>
              <a:rPr lang="en-GB" i="1" dirty="0" smtClean="0"/>
              <a:t>This means for example not everyone is able to modify or even see some part of the data. Whereas others will have full rights to all the data available in the database.</a:t>
            </a:r>
            <a:br>
              <a:rPr lang="en-GB" i="1" dirty="0" smtClean="0"/>
            </a:br>
            <a:endParaRPr lang="en-US" dirty="0" smtClean="0"/>
          </a:p>
          <a:p>
            <a:r>
              <a:rPr lang="en-GB" b="1" i="1" dirty="0" smtClean="0"/>
              <a:t>Free use and support until mid 2012</a:t>
            </a:r>
            <a:r>
              <a:rPr lang="en-GB" i="1" dirty="0" smtClean="0"/>
              <a:t> &gt; ALA has bought a package that includes licenses that are needed to use BioloMICS. The individual labs are assigned/allocated a license or licenses depending on their requirements.</a:t>
            </a:r>
            <a:endParaRPr lang="en-US" dirty="0" smtClean="0"/>
          </a:p>
          <a:p>
            <a:r>
              <a:rPr lang="en-GB" i="1" dirty="0" smtClean="0"/>
              <a:t>This means that if you decide to take BioloMICS you will receive the BioloMICS software and full support for free until mid 2012. After this date you can either decide to continue and pay for the renewal of the license yourself or not continue. If you choose to not continue, this means you will keep the BioloMICS software with all your data, but there will be no support and no updates anymore from then on. </a:t>
            </a:r>
            <a:endParaRPr lang="en-US" dirty="0" smtClean="0"/>
          </a:p>
          <a:p>
            <a:r>
              <a:rPr lang="en-GB" i="1" dirty="0" smtClean="0"/>
              <a:t>It is like buying Microsoft word, you can buy a version, you will keep the version you originally bought but won’t have access to download any newer versions that may be available.</a:t>
            </a:r>
            <a:endParaRPr lang="en-US" dirty="0" smtClean="0"/>
          </a:p>
          <a:p>
            <a:r>
              <a:rPr lang="en-GB" i="1" dirty="0" smtClean="0"/>
              <a:t> </a:t>
            </a:r>
            <a:endParaRPr lang="en-US" dirty="0" smtClean="0"/>
          </a:p>
          <a:p>
            <a:r>
              <a:rPr lang="en-GB" b="1" i="1" dirty="0" smtClean="0"/>
              <a:t>Multi user</a:t>
            </a:r>
            <a:r>
              <a:rPr lang="en-GB" i="1" dirty="0" smtClean="0"/>
              <a:t> &gt; If you have an excel spreadsheet or an access database, it only allows one person to modify data at any given time.  BioloMICS on the other hand is able to be accessed by more then one person at the same time. This multi- user access for BioloMICS depends on the quantity of licenses that you will require. For example if you have 3 licenses, this means 3 people are able to access the BioloMICS database at the same time.</a:t>
            </a:r>
            <a:endParaRPr lang="en-US" dirty="0" smtClean="0"/>
          </a:p>
          <a:p>
            <a:r>
              <a:rPr lang="en-GB" i="1" dirty="0" smtClean="0"/>
              <a:t> </a:t>
            </a:r>
            <a:endParaRPr lang="en-US" dirty="0" smtClean="0"/>
          </a:p>
          <a:p>
            <a:r>
              <a:rPr lang="en-GB" b="1" i="1" dirty="0" smtClean="0"/>
              <a:t>Relational database</a:t>
            </a:r>
            <a:r>
              <a:rPr lang="en-GB" i="1" dirty="0" smtClean="0"/>
              <a:t> &gt; BioloMICS is a relational database which means the data is stored in many tables that are linked to each other.</a:t>
            </a:r>
          </a:p>
          <a:p>
            <a:endParaRPr lang="en-GB" i="1" dirty="0" smtClean="0"/>
          </a:p>
          <a:p>
            <a:r>
              <a:rPr lang="en-GB" b="1" i="1" dirty="0" smtClean="0"/>
              <a:t>Virtually any data can be shared</a:t>
            </a:r>
            <a:r>
              <a:rPr lang="en-GB" i="1" dirty="0" smtClean="0"/>
              <a:t> &gt; Morphological, administrative, pictures, sequence data, geographical</a:t>
            </a:r>
            <a:endParaRPr lang="en-US" dirty="0" smtClean="0"/>
          </a:p>
          <a:p>
            <a:r>
              <a:rPr lang="en-GB" i="1" dirty="0" smtClean="0"/>
              <a:t> </a:t>
            </a:r>
            <a:endParaRPr lang="en-US" dirty="0" smtClean="0"/>
          </a:p>
          <a:p>
            <a:r>
              <a:rPr lang="en-GB" b="1" i="1" dirty="0" smtClean="0"/>
              <a:t>Option to create/write your own scripts</a:t>
            </a:r>
            <a:r>
              <a:rPr lang="en-GB" i="1" dirty="0" smtClean="0"/>
              <a:t> &gt; Many functions are made available in the BioloMICS software, but there might be something that is missing for you in particular. If this is the case, the BioloMICS software enables you to create your own script and add this to the main menu.</a:t>
            </a:r>
            <a:endParaRPr lang="en-US" dirty="0" smtClean="0"/>
          </a:p>
          <a:p>
            <a:r>
              <a:rPr lang="en-GB" i="1" dirty="0" smtClean="0"/>
              <a:t> </a:t>
            </a:r>
            <a:endParaRPr lang="en-US" dirty="0" smtClean="0"/>
          </a:p>
          <a:p>
            <a:r>
              <a:rPr lang="en-GB" b="1" i="1" dirty="0" smtClean="0"/>
              <a:t>Easy import and export of data</a:t>
            </a:r>
            <a:r>
              <a:rPr lang="en-GB" i="1" dirty="0" smtClean="0"/>
              <a:t> &gt; BioloMICS allows for several types of formats that Data can be imported and exported.  You can also make a template for exporting the data in a specific way.</a:t>
            </a:r>
            <a:endParaRPr lang="en-US" dirty="0" smtClean="0"/>
          </a:p>
          <a:p>
            <a:r>
              <a:rPr lang="en-GB" i="1" dirty="0" smtClean="0"/>
              <a:t> </a:t>
            </a:r>
            <a:endParaRPr lang="en-US" dirty="0" smtClean="0"/>
          </a:p>
          <a:p>
            <a:r>
              <a:rPr lang="en-GB" b="1" i="1" dirty="0" smtClean="0"/>
              <a:t>Many analyse tools available</a:t>
            </a:r>
            <a:r>
              <a:rPr lang="en-GB" i="1" dirty="0" smtClean="0"/>
              <a:t> &gt; </a:t>
            </a:r>
            <a:r>
              <a:rPr lang="en-GB" i="1" dirty="0" err="1" smtClean="0"/>
              <a:t>Pairwise</a:t>
            </a:r>
            <a:r>
              <a:rPr lang="en-GB" i="1" dirty="0" smtClean="0"/>
              <a:t> and multiple alignment or classification are just some of the analysis tools that are made available in BioloMICS. More details about these tools will be discussed later on.</a:t>
            </a:r>
            <a:endParaRPr lang="en-US" dirty="0" smtClean="0"/>
          </a:p>
          <a:p>
            <a:r>
              <a:rPr lang="en-GB" i="1" dirty="0" smtClean="0"/>
              <a:t> </a:t>
            </a:r>
            <a:endParaRPr lang="en-US" dirty="0" smtClean="0"/>
          </a:p>
          <a:p>
            <a:r>
              <a:rPr lang="en-GB" b="1" i="1" dirty="0" smtClean="0"/>
              <a:t>Online Instruction Movies</a:t>
            </a:r>
            <a:r>
              <a:rPr lang="en-GB" i="1" dirty="0" smtClean="0"/>
              <a:t> &gt; There are free online instructional movies available on the website at Bio-Aware. They explain many of the functions in BioloMICS.</a:t>
            </a:r>
            <a:endParaRPr lang="en-US" dirty="0" smtClean="0"/>
          </a:p>
          <a:p>
            <a:r>
              <a:rPr lang="en-GB" dirty="0" smtClean="0"/>
              <a:t> </a:t>
            </a:r>
            <a:endParaRPr lang="en-US" dirty="0" smtClean="0"/>
          </a:p>
          <a:p>
            <a:r>
              <a:rPr lang="en-GB" dirty="0" smtClean="0"/>
              <a:t/>
            </a:r>
            <a:br>
              <a:rPr lang="en-GB" dirty="0" smtClean="0"/>
            </a:b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6EA7D-5CB7-49F2-AEC1-274B10F2E193}" type="slidenum">
              <a:rPr lang="en-AU"/>
              <a:pPr/>
              <a:t>31</a:t>
            </a:fld>
            <a:endParaRPr lang="en-AU"/>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spcBef>
                <a:spcPct val="0"/>
              </a:spcBef>
              <a:buFontTx/>
              <a:buNone/>
            </a:pPr>
            <a:endParaRPr lang="en-US" dirty="0"/>
          </a:p>
          <a:p>
            <a:endParaRPr lang="en-AU" i="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Slide Number Placeholder 3"/>
          <p:cNvSpPr>
            <a:spLocks noGrp="1"/>
          </p:cNvSpPr>
          <p:nvPr>
            <p:ph type="sldNum" sz="quarter" idx="5"/>
          </p:nvPr>
        </p:nvSpPr>
        <p:spPr>
          <a:noFill/>
        </p:spPr>
        <p:txBody>
          <a:bodyPr/>
          <a:lstStyle/>
          <a:p>
            <a:fld id="{C436566F-EC23-42B9-B615-5267F4F8034A}"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r>
              <a:rPr lang="en-GB" i="1" smtClean="0"/>
              <a:t>Summary</a:t>
            </a:r>
            <a:endParaRPr lang="en-US" smtClean="0"/>
          </a:p>
          <a:p>
            <a:r>
              <a:rPr lang="en-GB" i="1" smtClean="0"/>
              <a:t> </a:t>
            </a:r>
            <a:endParaRPr lang="en-US" smtClean="0"/>
          </a:p>
          <a:p>
            <a:r>
              <a:rPr lang="en-GB" i="1" smtClean="0"/>
              <a:t>Data is kept safe due to high security rules.</a:t>
            </a:r>
            <a:endParaRPr lang="en-US" smtClean="0"/>
          </a:p>
          <a:p>
            <a:r>
              <a:rPr lang="en-GB" i="1" smtClean="0"/>
              <a:t> </a:t>
            </a:r>
            <a:endParaRPr lang="en-US" smtClean="0"/>
          </a:p>
          <a:p>
            <a:r>
              <a:rPr lang="en-GB" i="1" smtClean="0"/>
              <a:t>Multiple users can access the data at the same time.</a:t>
            </a:r>
            <a:endParaRPr lang="en-US" smtClean="0"/>
          </a:p>
          <a:p>
            <a:r>
              <a:rPr lang="en-GB" i="1" smtClean="0"/>
              <a:t> </a:t>
            </a:r>
            <a:endParaRPr lang="en-US" smtClean="0"/>
          </a:p>
          <a:p>
            <a:r>
              <a:rPr lang="en-GB" i="1" smtClean="0"/>
              <a:t>Data can be shared between labs.</a:t>
            </a:r>
            <a:endParaRPr lang="en-US" smtClean="0"/>
          </a:p>
          <a:p>
            <a:r>
              <a:rPr lang="en-GB" i="1" smtClean="0"/>
              <a:t> </a:t>
            </a:r>
            <a:endParaRPr lang="en-US" smtClean="0"/>
          </a:p>
          <a:p>
            <a:r>
              <a:rPr lang="en-GB" i="1" smtClean="0"/>
              <a:t>There are many Analysis Tools available in the software.</a:t>
            </a:r>
            <a:endParaRPr lang="en-US" smtClean="0"/>
          </a:p>
          <a:p>
            <a:r>
              <a:rPr lang="en-GB" i="1" smtClean="0"/>
              <a:t> </a:t>
            </a:r>
            <a:endParaRPr lang="en-US" smtClean="0"/>
          </a:p>
          <a:p>
            <a:r>
              <a:rPr lang="en-GB" i="1" smtClean="0"/>
              <a:t>It is available for your use for free until mid-2012</a:t>
            </a:r>
            <a:endParaRPr lang="en-US" smtClean="0"/>
          </a:p>
          <a:p>
            <a:r>
              <a:rPr lang="en-GB" i="1" smtClean="0"/>
              <a:t>After this date, you can either choose to pay yourself and continue receiving the latest updates and support, or you can choose not to. In any case the software as you have it can still be used, also without the updates.</a:t>
            </a:r>
            <a:endParaRPr lang="en-US" smtClean="0"/>
          </a:p>
          <a:p>
            <a:r>
              <a:rPr lang="en-GB" smtClean="0"/>
              <a:t> </a:t>
            </a:r>
            <a:endParaRPr lang="en-US" smtClean="0"/>
          </a:p>
          <a:p>
            <a:r>
              <a:rPr lang="en-GB" i="1" smtClean="0"/>
              <a:t>&gt; So, why not take it?</a:t>
            </a:r>
            <a:endParaRPr lang="en-US" smtClean="0"/>
          </a:p>
          <a:p>
            <a:r>
              <a:rPr lang="en-GB" smtClean="0"/>
              <a:t> </a:t>
            </a:r>
            <a:endParaRPr lang="en-US" smtClean="0"/>
          </a:p>
        </p:txBody>
      </p:sp>
      <p:sp>
        <p:nvSpPr>
          <p:cNvPr id="69636" name="Slide Number Placeholder 3"/>
          <p:cNvSpPr>
            <a:spLocks noGrp="1"/>
          </p:cNvSpPr>
          <p:nvPr>
            <p:ph type="sldNum" sz="quarter" idx="5"/>
          </p:nvPr>
        </p:nvSpPr>
        <p:spPr>
          <a:noFill/>
        </p:spPr>
        <p:txBody>
          <a:bodyPr/>
          <a:lstStyle/>
          <a:p>
            <a:fld id="{C436566F-EC23-42B9-B615-5267F4F8034A}" type="slidenum">
              <a:rPr lang="en-US"/>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4458C-0A6D-4D8B-A587-5E65EE6D7B68}" type="slidenum">
              <a:rPr lang="en-AU"/>
              <a:pPr/>
              <a:t>34</a:t>
            </a:fld>
            <a:endParaRPr lang="en-AU"/>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a:spcBef>
                <a:spcPct val="0"/>
              </a:spcBef>
              <a:buFontTx/>
              <a:buChar char="-"/>
            </a:pPr>
            <a:r>
              <a:rPr lang="en-US" i="1" dirty="0"/>
              <a:t>Thank you for your attention!</a:t>
            </a:r>
          </a:p>
          <a:p>
            <a:pPr>
              <a:spcBef>
                <a:spcPct val="0"/>
              </a:spcBef>
              <a:buFontTx/>
              <a:buChar char="-"/>
            </a:pPr>
            <a:endParaRPr lang="en-US" i="1" dirty="0"/>
          </a:p>
          <a:p>
            <a:pPr>
              <a:spcBef>
                <a:spcPct val="0"/>
              </a:spcBef>
              <a:buFontTx/>
              <a:buChar char="-"/>
            </a:pPr>
            <a:r>
              <a:rPr lang="en-US" i="1" dirty="0"/>
              <a:t>If you have any questions you can always contact </a:t>
            </a:r>
            <a:r>
              <a:rPr lang="en-US" i="1" dirty="0" smtClean="0"/>
              <a:t>ALA or me </a:t>
            </a:r>
            <a:r>
              <a:rPr lang="en-US" i="1" dirty="0"/>
              <a:t>via email.</a:t>
            </a:r>
            <a:endParaRPr lang="en-US" dirty="0"/>
          </a:p>
          <a:p>
            <a:endParaRPr lang="en-US" dirty="0"/>
          </a:p>
          <a:p>
            <a:endParaRPr lang="en-AU" i="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GB" i="1" dirty="0" smtClean="0"/>
              <a:t>This brings us to the end of the presentation on BioloMICS and I would like to thank you all for your attention this morning/afternoon.</a:t>
            </a:r>
            <a:endParaRPr lang="en-US" dirty="0" smtClean="0"/>
          </a:p>
          <a:p>
            <a:r>
              <a:rPr lang="en-GB" i="1" dirty="0" smtClean="0"/>
              <a:t> </a:t>
            </a:r>
            <a:endParaRPr lang="en-US" dirty="0" smtClean="0"/>
          </a:p>
          <a:p>
            <a:r>
              <a:rPr lang="en-GB" i="1" dirty="0" smtClean="0"/>
              <a:t>Are there any questions?</a:t>
            </a:r>
            <a:endParaRPr lang="en-US" dirty="0" smtClean="0"/>
          </a:p>
          <a:p>
            <a:r>
              <a:rPr lang="en-GB" i="1" dirty="0" smtClean="0"/>
              <a:t> </a:t>
            </a:r>
            <a:endParaRPr lang="en-US" dirty="0" smtClean="0"/>
          </a:p>
        </p:txBody>
      </p:sp>
      <p:sp>
        <p:nvSpPr>
          <p:cNvPr id="71684" name="Slide Number Placeholder 3"/>
          <p:cNvSpPr>
            <a:spLocks noGrp="1"/>
          </p:cNvSpPr>
          <p:nvPr>
            <p:ph type="sldNum" sz="quarter" idx="5"/>
          </p:nvPr>
        </p:nvSpPr>
        <p:spPr>
          <a:noFill/>
        </p:spPr>
        <p:txBody>
          <a:bodyPr/>
          <a:lstStyle/>
          <a:p>
            <a:fld id="{071CB474-E98D-430E-B87B-B6F488E64276}" type="slidenum">
              <a:rPr lang="en-US"/>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217F4-8F50-4396-8E7F-E4AD8360675A}" type="slidenum">
              <a:rPr lang="en-AU"/>
              <a:pPr/>
              <a:t>5</a:t>
            </a:fld>
            <a:endParaRPr lang="en-A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r>
              <a:rPr lang="en-GB" i="1" dirty="0" smtClean="0"/>
              <a:t>This slide shows a screen shot of the Main Interface – layout.</a:t>
            </a:r>
            <a:endParaRPr lang="en-US" dirty="0" smtClean="0"/>
          </a:p>
          <a:p>
            <a:r>
              <a:rPr lang="en-GB" i="1" dirty="0" smtClean="0"/>
              <a:t>This is the main interface of the BioloMICS software. </a:t>
            </a:r>
            <a:endParaRPr lang="en-US" dirty="0" smtClean="0"/>
          </a:p>
          <a:p>
            <a:r>
              <a:rPr lang="en-GB" i="1" dirty="0" smtClean="0"/>
              <a:t>Most modules can be started from here</a:t>
            </a:r>
            <a:endParaRPr lang="en-US" dirty="0" smtClean="0"/>
          </a:p>
          <a:p>
            <a:r>
              <a:rPr lang="en-GB" i="1" dirty="0" smtClean="0"/>
              <a:t>On the left side you see the grid, which contains all your records</a:t>
            </a:r>
            <a:endParaRPr lang="en-US" dirty="0" smtClean="0"/>
          </a:p>
          <a:p>
            <a:r>
              <a:rPr lang="en-GB" i="1" dirty="0" smtClean="0"/>
              <a:t>On the right side you see the tree, which shows all the fields in the table (that you can see)</a:t>
            </a:r>
            <a:endParaRPr lang="en-US" dirty="0" smtClean="0"/>
          </a:p>
          <a:p>
            <a:r>
              <a:rPr lang="en-GB" i="1" dirty="0" smtClean="0"/>
              <a:t>As you can see, fields can be grouped together, for example there is a folder DNA which contains a folder Sequences and Other information. These folders contain the actual fields like sequence fields.</a:t>
            </a:r>
            <a:endParaRPr lang="en-US" dirty="0" smtClean="0"/>
          </a:p>
          <a:p>
            <a:r>
              <a:rPr lang="en-GB" i="1" dirty="0" smtClean="0"/>
              <a:t> </a:t>
            </a:r>
            <a:endParaRPr lang="en-US" dirty="0" smtClean="0"/>
          </a:p>
          <a:p>
            <a:r>
              <a:rPr lang="en-GB" i="1" dirty="0" smtClean="0"/>
              <a:t>On the right you see all the fields from one record (the selected record), but you are also able to see the information of one field in all the strains. In that case you can drag the field from the tree to the grid. As you can see here, this is done with 'corrected </a:t>
            </a:r>
            <a:r>
              <a:rPr lang="en-GB" i="1" dirty="0" err="1" smtClean="0"/>
              <a:t>taxon</a:t>
            </a:r>
            <a:r>
              <a:rPr lang="en-GB" i="1" dirty="0" smtClean="0"/>
              <a:t> name'. </a:t>
            </a:r>
            <a:endParaRPr lang="en-US" dirty="0" smtClean="0"/>
          </a:p>
          <a:p>
            <a:r>
              <a:rPr lang="en-GB" i="1" dirty="0" smtClean="0"/>
              <a:t>Records can be added from this main screen - add new record</a:t>
            </a:r>
            <a:endParaRPr lang="en-US" dirty="0" smtClean="0"/>
          </a:p>
          <a:p>
            <a:endParaRPr lang="en-GB" dirty="0" smtClean="0"/>
          </a:p>
          <a:p>
            <a:r>
              <a:rPr lang="en-GB" dirty="0" smtClean="0"/>
              <a:t>From this</a:t>
            </a:r>
            <a:r>
              <a:rPr lang="en-GB" baseline="0" dirty="0" smtClean="0"/>
              <a:t> interface records can be added. I will show a movie how to do this</a:t>
            </a:r>
            <a:r>
              <a:rPr lang="en-GB" dirty="0" smtClean="0"/>
              <a:t> </a:t>
            </a:r>
          </a:p>
          <a:p>
            <a:r>
              <a:rPr lang="en-GB" dirty="0" smtClean="0"/>
              <a:t>- Show movie: add new record</a:t>
            </a:r>
            <a:endParaRPr lang="en-US" dirty="0" smtClean="0"/>
          </a:p>
        </p:txBody>
      </p:sp>
      <p:sp>
        <p:nvSpPr>
          <p:cNvPr id="28676" name="Slide Number Placeholder 3"/>
          <p:cNvSpPr>
            <a:spLocks noGrp="1"/>
          </p:cNvSpPr>
          <p:nvPr>
            <p:ph type="sldNum" sz="quarter" idx="5"/>
          </p:nvPr>
        </p:nvSpPr>
        <p:spPr>
          <a:noFill/>
        </p:spPr>
        <p:txBody>
          <a:bodyPr/>
          <a:lstStyle/>
          <a:p>
            <a:fld id="{7C56AEA2-CEBA-4008-AA4B-1876D863A0C3}"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GB" i="1" smtClean="0"/>
              <a:t>Several databases can be connected to each other and data can be shared.</a:t>
            </a:r>
            <a:endParaRPr lang="en-US" smtClean="0"/>
          </a:p>
          <a:p>
            <a:r>
              <a:rPr lang="en-GB" i="1" smtClean="0"/>
              <a:t> </a:t>
            </a:r>
            <a:endParaRPr lang="en-US" smtClean="0"/>
          </a:p>
          <a:p>
            <a:r>
              <a:rPr lang="en-GB" i="1" smtClean="0"/>
              <a:t>That is the purpose of CHACM creating a central system and share the data between the groups. A common data model will be created by ALA with the common fields that are present in each collection, for example strain name and strain number.</a:t>
            </a:r>
            <a:endParaRPr lang="en-US" smtClean="0"/>
          </a:p>
          <a:p>
            <a:r>
              <a:rPr lang="en-GB" smtClean="0"/>
              <a:t> </a:t>
            </a:r>
            <a:endParaRPr lang="en-US" smtClean="0"/>
          </a:p>
        </p:txBody>
      </p:sp>
      <p:sp>
        <p:nvSpPr>
          <p:cNvPr id="24580" name="Slide Number Placeholder 3"/>
          <p:cNvSpPr>
            <a:spLocks noGrp="1"/>
          </p:cNvSpPr>
          <p:nvPr>
            <p:ph type="sldNum" sz="quarter" idx="5"/>
          </p:nvPr>
        </p:nvSpPr>
        <p:spPr>
          <a:noFill/>
        </p:spPr>
        <p:txBody>
          <a:bodyPr/>
          <a:lstStyle/>
          <a:p>
            <a:fld id="{3560614F-4B2A-41E0-A265-B44782E877AF}"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GB" dirty="0" smtClean="0"/>
              <a:t> </a:t>
            </a:r>
            <a:endParaRPr lang="en-US" dirty="0" smtClean="0"/>
          </a:p>
          <a:p>
            <a:r>
              <a:rPr lang="en-GB" dirty="0" smtClean="0"/>
              <a:t/>
            </a:r>
            <a:br>
              <a:rPr lang="en-GB" dirty="0" smtClean="0"/>
            </a:br>
            <a:endParaRPr lang="en-US" dirty="0" smtClean="0"/>
          </a:p>
        </p:txBody>
      </p:sp>
      <p:sp>
        <p:nvSpPr>
          <p:cNvPr id="47108" name="Slide Number Placeholder 3"/>
          <p:cNvSpPr>
            <a:spLocks noGrp="1"/>
          </p:cNvSpPr>
          <p:nvPr>
            <p:ph type="sldNum" sz="quarter" idx="5"/>
          </p:nvPr>
        </p:nvSpPr>
        <p:spPr>
          <a:noFill/>
        </p:spPr>
        <p:txBody>
          <a:bodyPr/>
          <a:lstStyle/>
          <a:p>
            <a:fld id="{2BF7B307-A283-40F8-8AB4-641650FE4A27}"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r>
              <a:rPr lang="en-GB" i="1" dirty="0" smtClean="0"/>
              <a:t>Here you see an example of a possible database in BioloMICS.</a:t>
            </a:r>
            <a:endParaRPr lang="en-US" dirty="0" smtClean="0"/>
          </a:p>
          <a:p>
            <a:r>
              <a:rPr lang="en-GB" i="1" dirty="0" smtClean="0"/>
              <a:t> </a:t>
            </a:r>
            <a:endParaRPr lang="en-US" dirty="0" smtClean="0"/>
          </a:p>
          <a:p>
            <a:r>
              <a:rPr lang="en-GB" i="1" dirty="0" smtClean="0"/>
              <a:t>For the moment the underlying database is MySQL, but soon Oracle and MSSQL will also be made to work with BioloMICS.</a:t>
            </a:r>
            <a:endParaRPr lang="en-US" dirty="0" smtClean="0"/>
          </a:p>
          <a:p>
            <a:r>
              <a:rPr lang="en-GB" i="1" dirty="0" smtClean="0"/>
              <a:t> </a:t>
            </a:r>
            <a:endParaRPr lang="en-US" dirty="0" smtClean="0"/>
          </a:p>
          <a:p>
            <a:r>
              <a:rPr lang="en-GB" i="1" dirty="0" smtClean="0"/>
              <a:t>Compared to for example Excel, there are many tables, which are all linked to the strain table (in this case)</a:t>
            </a:r>
            <a:endParaRPr lang="en-US" dirty="0" smtClean="0"/>
          </a:p>
          <a:p>
            <a:r>
              <a:rPr lang="en-GB" i="1" dirty="0" smtClean="0"/>
              <a:t>Each table contains several fields, which are like the columns in Excel.</a:t>
            </a:r>
            <a:endParaRPr lang="en-US" dirty="0" smtClean="0"/>
          </a:p>
          <a:p>
            <a:r>
              <a:rPr lang="en-GB" i="1" dirty="0" smtClean="0"/>
              <a:t>And each table contains records, which are comparable to the rows.</a:t>
            </a:r>
            <a:endParaRPr lang="en-US" dirty="0" smtClean="0"/>
          </a:p>
          <a:p>
            <a:r>
              <a:rPr lang="en-GB" i="1" dirty="0" smtClean="0"/>
              <a:t> </a:t>
            </a:r>
            <a:endParaRPr lang="en-US" dirty="0" smtClean="0"/>
          </a:p>
          <a:p>
            <a:r>
              <a:rPr lang="en-GB" i="1" dirty="0" smtClean="0"/>
              <a:t>For example in the table strains, a field name could be locality and the value of the record will be then for example USA</a:t>
            </a:r>
            <a:endParaRPr lang="en-US" dirty="0" smtClean="0"/>
          </a:p>
          <a:p>
            <a:r>
              <a:rPr lang="en-GB" i="1" dirty="0" smtClean="0"/>
              <a:t> </a:t>
            </a:r>
            <a:endParaRPr lang="en-US" dirty="0" smtClean="0"/>
          </a:p>
          <a:p>
            <a:r>
              <a:rPr lang="en-GB" i="1" dirty="0" smtClean="0"/>
              <a:t>It is very easy to add a new table to the database however there are some predefined tables available to choose from. </a:t>
            </a:r>
            <a:endParaRPr lang="en-US" dirty="0" smtClean="0"/>
          </a:p>
          <a:p>
            <a:r>
              <a:rPr lang="en-GB" i="1" dirty="0" smtClean="0"/>
              <a:t> </a:t>
            </a:r>
            <a:endParaRPr lang="en-US" dirty="0" smtClean="0"/>
          </a:p>
          <a:p>
            <a:r>
              <a:rPr lang="en-GB" i="1" dirty="0" smtClean="0"/>
              <a:t>For example the </a:t>
            </a:r>
            <a:endParaRPr lang="en-US" dirty="0" smtClean="0"/>
          </a:p>
          <a:p>
            <a:r>
              <a:rPr lang="en-GB" b="1" i="1" dirty="0" smtClean="0"/>
              <a:t>Bibliography table </a:t>
            </a:r>
            <a:r>
              <a:rPr lang="en-GB" i="1" dirty="0" smtClean="0"/>
              <a:t>&gt; contains fields like Authors, year, pages, journal, </a:t>
            </a:r>
            <a:endParaRPr lang="en-US" dirty="0" smtClean="0"/>
          </a:p>
          <a:p>
            <a:r>
              <a:rPr lang="en-GB" b="1" i="1" dirty="0" smtClean="0"/>
              <a:t>Files table </a:t>
            </a:r>
            <a:r>
              <a:rPr lang="en-GB" i="1" dirty="0" smtClean="0"/>
              <a:t>&gt; contains any type of file, for example Word or Excel document or a picture </a:t>
            </a:r>
            <a:endParaRPr lang="en-US" dirty="0" smtClean="0"/>
          </a:p>
          <a:p>
            <a:r>
              <a:rPr lang="en-GB" b="1" i="1" dirty="0" smtClean="0"/>
              <a:t>DNA Sequences table</a:t>
            </a:r>
            <a:r>
              <a:rPr lang="en-GB" i="1" dirty="0" smtClean="0"/>
              <a:t> &gt; Contains sequences and other information related like Primer info and region</a:t>
            </a:r>
            <a:endParaRPr lang="en-US" dirty="0" smtClean="0"/>
          </a:p>
          <a:p>
            <a:r>
              <a:rPr lang="en-GB" b="1" i="1" dirty="0" smtClean="0"/>
              <a:t>Stock management table</a:t>
            </a:r>
            <a:r>
              <a:rPr lang="en-GB" i="1" dirty="0" smtClean="0"/>
              <a:t> &gt; can be used to keep track of the available stock and has a warning system when the stock levels are too low. It has fields like Batch number, Room, Drawer etc.</a:t>
            </a:r>
            <a:endParaRPr lang="en-US" dirty="0" smtClean="0"/>
          </a:p>
          <a:p>
            <a:r>
              <a:rPr lang="en-GB" i="1" dirty="0" smtClean="0"/>
              <a:t> </a:t>
            </a:r>
            <a:endParaRPr lang="en-US" dirty="0" smtClean="0"/>
          </a:p>
          <a:p>
            <a:r>
              <a:rPr lang="en-GB" i="1" dirty="0" smtClean="0"/>
              <a:t>Another example of a predefined table is the </a:t>
            </a:r>
            <a:r>
              <a:rPr lang="en-GB" b="1" i="1" dirty="0" smtClean="0"/>
              <a:t>Order table</a:t>
            </a:r>
            <a:r>
              <a:rPr lang="en-GB" i="1" dirty="0" smtClean="0"/>
              <a:t>, this one can be used to save information about orders that are done or have to be done. This table is then linked to the </a:t>
            </a:r>
            <a:r>
              <a:rPr lang="en-GB" b="1" i="1" dirty="0" smtClean="0"/>
              <a:t>Clients</a:t>
            </a:r>
            <a:r>
              <a:rPr lang="en-GB" i="1" dirty="0" smtClean="0"/>
              <a:t> </a:t>
            </a:r>
            <a:r>
              <a:rPr lang="en-GB" b="1" i="1" dirty="0" smtClean="0"/>
              <a:t>table</a:t>
            </a:r>
            <a:r>
              <a:rPr lang="en-GB" i="1" dirty="0" smtClean="0"/>
              <a:t>, which contains all the information of the client.</a:t>
            </a:r>
          </a:p>
          <a:p>
            <a:endParaRPr lang="en-GB" i="1" dirty="0" smtClean="0"/>
          </a:p>
          <a:p>
            <a:r>
              <a:rPr lang="en-GB" i="1" dirty="0" smtClean="0"/>
              <a:t>ALA will</a:t>
            </a:r>
            <a:r>
              <a:rPr lang="en-GB" i="1" baseline="0" dirty="0" smtClean="0"/>
              <a:t> help to set up default tables.</a:t>
            </a:r>
            <a:endParaRPr lang="en-US" dirty="0" smtClean="0"/>
          </a:p>
        </p:txBody>
      </p:sp>
      <p:sp>
        <p:nvSpPr>
          <p:cNvPr id="22532" name="Slide Number Placeholder 3"/>
          <p:cNvSpPr>
            <a:spLocks noGrp="1"/>
          </p:cNvSpPr>
          <p:nvPr>
            <p:ph type="sldNum" sz="quarter" idx="5"/>
          </p:nvPr>
        </p:nvSpPr>
        <p:spPr>
          <a:noFill/>
        </p:spPr>
        <p:txBody>
          <a:bodyPr/>
          <a:lstStyle/>
          <a:p>
            <a:fld id="{ED5BF34C-570E-4649-9415-F5EAEDFF045C}"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GB" dirty="0" smtClean="0"/>
              <a:t> </a:t>
            </a:r>
            <a:r>
              <a:rPr lang="en-GB" i="1" dirty="0" smtClean="0"/>
              <a:t>Tables and fields can be added, modified and deleted only by the administrator of the database. This is of course for security reasons.</a:t>
            </a:r>
            <a:endParaRPr lang="en-US" dirty="0" smtClean="0"/>
          </a:p>
          <a:p>
            <a:r>
              <a:rPr lang="en-GB" i="1" dirty="0" smtClean="0"/>
              <a:t>However anyone with access to the database who has writing rights is able to add, modify or delete a record.</a:t>
            </a:r>
            <a:endParaRPr lang="en-US" dirty="0" smtClean="0"/>
          </a:p>
          <a:p>
            <a:r>
              <a:rPr lang="en-GB" i="1" dirty="0" smtClean="0"/>
              <a:t> </a:t>
            </a:r>
            <a:endParaRPr lang="en-US" dirty="0" smtClean="0"/>
          </a:p>
          <a:p>
            <a:r>
              <a:rPr lang="en-GB" i="1" dirty="0" smtClean="0"/>
              <a:t>To add a field the administrator can choose from 21 field types. For example there is a text field for any free text, but there is also a specific field for sequences, one for saving files and one for date and time.</a:t>
            </a:r>
            <a:endParaRPr lang="en-US" dirty="0" smtClean="0"/>
          </a:p>
          <a:p>
            <a:r>
              <a:rPr lang="en-GB" i="1" dirty="0" smtClean="0"/>
              <a:t>These different fields are created so you can use the information in the fields for identifications or comparisons.</a:t>
            </a:r>
            <a:endParaRPr lang="en-US" dirty="0" smtClean="0"/>
          </a:p>
          <a:p>
            <a:r>
              <a:rPr lang="en-GB" i="1" dirty="0" smtClean="0"/>
              <a:t> </a:t>
            </a:r>
            <a:endParaRPr lang="en-US" dirty="0" smtClean="0"/>
          </a:p>
          <a:p>
            <a:r>
              <a:rPr lang="en-GB" i="1" dirty="0" smtClean="0"/>
              <a:t>When you choose to take BioloMICS, an ALA representative and myself will sit together with you to discuss the best way of transferring your data into the BioloMICS system.</a:t>
            </a:r>
            <a:endParaRPr lang="en-US" dirty="0" smtClean="0"/>
          </a:p>
          <a:p>
            <a:r>
              <a:rPr lang="en-GB" i="1" dirty="0" smtClean="0"/>
              <a:t> </a:t>
            </a:r>
            <a:endParaRPr lang="en-US" dirty="0" smtClean="0"/>
          </a:p>
          <a:p>
            <a:r>
              <a:rPr lang="en-GB" i="1" dirty="0" smtClean="0"/>
              <a:t>When tables and fields are created, and links are set, the overview is visible from the database manager.</a:t>
            </a:r>
            <a:endParaRPr lang="en-US" dirty="0" smtClean="0"/>
          </a:p>
          <a:p>
            <a:r>
              <a:rPr lang="en-GB" dirty="0" smtClean="0"/>
              <a:t> </a:t>
            </a:r>
            <a:endParaRPr lang="en-US" dirty="0" smtClean="0"/>
          </a:p>
        </p:txBody>
      </p:sp>
      <p:sp>
        <p:nvSpPr>
          <p:cNvPr id="26628" name="Slide Number Placeholder 3"/>
          <p:cNvSpPr>
            <a:spLocks noGrp="1"/>
          </p:cNvSpPr>
          <p:nvPr>
            <p:ph type="sldNum" sz="quarter" idx="5"/>
          </p:nvPr>
        </p:nvSpPr>
        <p:spPr>
          <a:noFill/>
        </p:spPr>
        <p:txBody>
          <a:bodyPr/>
          <a:lstStyle/>
          <a:p>
            <a:fld id="{AAED09DE-9F2A-459B-B5F2-D890043E4798}"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4" descr="CSIRO Science Image BP11976_ppt"/>
          <p:cNvPicPr>
            <a:picLocks noChangeAspect="1" noChangeArrowheads="1"/>
          </p:cNvPicPr>
          <p:nvPr userDrawn="1"/>
        </p:nvPicPr>
        <p:blipFill>
          <a:blip r:embed="rId2"/>
          <a:srcRect/>
          <a:stretch>
            <a:fillRect/>
          </a:stretch>
        </p:blipFill>
        <p:spPr bwMode="auto">
          <a:xfrm>
            <a:off x="3446463" y="0"/>
            <a:ext cx="2414587" cy="1614488"/>
          </a:xfrm>
          <a:prstGeom prst="rect">
            <a:avLst/>
          </a:prstGeom>
          <a:noFill/>
          <a:ln w="9525">
            <a:noFill/>
            <a:miter lim="800000"/>
            <a:headEnd/>
            <a:tailEnd/>
          </a:ln>
        </p:spPr>
      </p:pic>
      <p:pic>
        <p:nvPicPr>
          <p:cNvPr id="5" name="Picture 55" descr="Leo Berzin 2877701063_e71e5b93ac_o_ppt"/>
          <p:cNvPicPr>
            <a:picLocks noChangeAspect="1" noChangeArrowheads="1"/>
          </p:cNvPicPr>
          <p:nvPr userDrawn="1"/>
        </p:nvPicPr>
        <p:blipFill>
          <a:blip r:embed="rId3"/>
          <a:srcRect/>
          <a:stretch>
            <a:fillRect/>
          </a:stretch>
        </p:blipFill>
        <p:spPr bwMode="auto">
          <a:xfrm>
            <a:off x="2108200" y="0"/>
            <a:ext cx="1409700" cy="1687513"/>
          </a:xfrm>
          <a:prstGeom prst="rect">
            <a:avLst/>
          </a:prstGeom>
          <a:noFill/>
          <a:ln w="9525">
            <a:noFill/>
            <a:miter lim="800000"/>
            <a:headEnd/>
            <a:tailEnd/>
          </a:ln>
        </p:spPr>
      </p:pic>
      <p:pic>
        <p:nvPicPr>
          <p:cNvPr id="6" name="Picture 56" descr="Australian Tour - 2008-08 081_ppt"/>
          <p:cNvPicPr>
            <a:picLocks noChangeAspect="1" noChangeArrowheads="1"/>
          </p:cNvPicPr>
          <p:nvPr userDrawn="1"/>
        </p:nvPicPr>
        <p:blipFill>
          <a:blip r:embed="rId4"/>
          <a:srcRect t="10608" b="20830"/>
          <a:stretch>
            <a:fillRect/>
          </a:stretch>
        </p:blipFill>
        <p:spPr bwMode="auto">
          <a:xfrm>
            <a:off x="5635625" y="0"/>
            <a:ext cx="1387475" cy="1693863"/>
          </a:xfrm>
          <a:prstGeom prst="rect">
            <a:avLst/>
          </a:prstGeom>
          <a:noFill/>
          <a:ln w="9525">
            <a:noFill/>
            <a:miter lim="800000"/>
            <a:headEnd/>
            <a:tailEnd/>
          </a:ln>
        </p:spPr>
      </p:pic>
      <p:pic>
        <p:nvPicPr>
          <p:cNvPr id="7" name="Picture 57" descr="GB1055_ppt"/>
          <p:cNvPicPr>
            <a:picLocks noChangeAspect="1" noChangeArrowheads="1"/>
          </p:cNvPicPr>
          <p:nvPr userDrawn="1"/>
        </p:nvPicPr>
        <p:blipFill>
          <a:blip r:embed="rId5"/>
          <a:srcRect l="3827" r="10968"/>
          <a:stretch>
            <a:fillRect/>
          </a:stretch>
        </p:blipFill>
        <p:spPr bwMode="auto">
          <a:xfrm>
            <a:off x="7023100" y="0"/>
            <a:ext cx="2120900" cy="1628775"/>
          </a:xfrm>
          <a:prstGeom prst="rect">
            <a:avLst/>
          </a:prstGeom>
          <a:noFill/>
          <a:ln w="9525">
            <a:noFill/>
            <a:miter lim="800000"/>
            <a:headEnd/>
            <a:tailEnd/>
          </a:ln>
        </p:spPr>
      </p:pic>
      <p:pic>
        <p:nvPicPr>
          <p:cNvPr id="8" name="Picture 58" descr="Powerful_Owl_MG_6266_ANBG_ppt"/>
          <p:cNvPicPr>
            <a:picLocks noChangeAspect="1" noChangeArrowheads="1"/>
          </p:cNvPicPr>
          <p:nvPr userDrawn="1"/>
        </p:nvPicPr>
        <p:blipFill>
          <a:blip r:embed="rId6"/>
          <a:srcRect/>
          <a:stretch>
            <a:fillRect/>
          </a:stretch>
        </p:blipFill>
        <p:spPr bwMode="auto">
          <a:xfrm>
            <a:off x="0" y="0"/>
            <a:ext cx="2116138" cy="1665288"/>
          </a:xfrm>
          <a:prstGeom prst="rect">
            <a:avLst/>
          </a:prstGeom>
          <a:noFill/>
          <a:ln w="9525">
            <a:noFill/>
            <a:miter lim="800000"/>
            <a:headEnd/>
            <a:tailEnd/>
          </a:ln>
        </p:spPr>
      </p:pic>
      <p:sp>
        <p:nvSpPr>
          <p:cNvPr id="9" name="Line 59"/>
          <p:cNvSpPr>
            <a:spLocks noChangeShapeType="1"/>
          </p:cNvSpPr>
          <p:nvPr userDrawn="1"/>
        </p:nvSpPr>
        <p:spPr bwMode="auto">
          <a:xfrm>
            <a:off x="2125663" y="0"/>
            <a:ext cx="0" cy="1660525"/>
          </a:xfrm>
          <a:prstGeom prst="line">
            <a:avLst/>
          </a:prstGeom>
          <a:noFill/>
          <a:ln w="19050">
            <a:solidFill>
              <a:schemeClr val="bg1"/>
            </a:solidFill>
            <a:round/>
            <a:headEnd/>
            <a:tailEnd/>
          </a:ln>
          <a:effectLst/>
        </p:spPr>
        <p:txBody>
          <a:bodyPr/>
          <a:lstStyle/>
          <a:p>
            <a:pPr>
              <a:defRPr/>
            </a:pPr>
            <a:endParaRPr lang="en-US">
              <a:ea typeface="+mn-ea"/>
            </a:endParaRPr>
          </a:p>
        </p:txBody>
      </p:sp>
      <p:sp>
        <p:nvSpPr>
          <p:cNvPr id="10" name="Line 60"/>
          <p:cNvSpPr>
            <a:spLocks noChangeShapeType="1"/>
          </p:cNvSpPr>
          <p:nvPr userDrawn="1"/>
        </p:nvSpPr>
        <p:spPr bwMode="auto">
          <a:xfrm>
            <a:off x="3519488" y="0"/>
            <a:ext cx="0" cy="1660525"/>
          </a:xfrm>
          <a:prstGeom prst="line">
            <a:avLst/>
          </a:prstGeom>
          <a:noFill/>
          <a:ln w="19050">
            <a:solidFill>
              <a:schemeClr val="bg1"/>
            </a:solidFill>
            <a:round/>
            <a:headEnd/>
            <a:tailEnd/>
          </a:ln>
          <a:effectLst/>
        </p:spPr>
        <p:txBody>
          <a:bodyPr/>
          <a:lstStyle/>
          <a:p>
            <a:pPr>
              <a:defRPr/>
            </a:pPr>
            <a:endParaRPr lang="en-US">
              <a:ea typeface="+mn-ea"/>
            </a:endParaRPr>
          </a:p>
        </p:txBody>
      </p:sp>
      <p:sp>
        <p:nvSpPr>
          <p:cNvPr id="11" name="Line 61"/>
          <p:cNvSpPr>
            <a:spLocks noChangeShapeType="1"/>
          </p:cNvSpPr>
          <p:nvPr userDrawn="1"/>
        </p:nvSpPr>
        <p:spPr bwMode="auto">
          <a:xfrm>
            <a:off x="5634038" y="0"/>
            <a:ext cx="0" cy="1660525"/>
          </a:xfrm>
          <a:prstGeom prst="line">
            <a:avLst/>
          </a:prstGeom>
          <a:noFill/>
          <a:ln w="19050">
            <a:solidFill>
              <a:schemeClr val="bg1"/>
            </a:solidFill>
            <a:round/>
            <a:headEnd/>
            <a:tailEnd/>
          </a:ln>
          <a:effectLst/>
        </p:spPr>
        <p:txBody>
          <a:bodyPr/>
          <a:lstStyle/>
          <a:p>
            <a:pPr>
              <a:defRPr/>
            </a:pPr>
            <a:endParaRPr lang="en-US">
              <a:ea typeface="+mn-ea"/>
            </a:endParaRPr>
          </a:p>
        </p:txBody>
      </p:sp>
      <p:sp>
        <p:nvSpPr>
          <p:cNvPr id="12" name="Line 62"/>
          <p:cNvSpPr>
            <a:spLocks noChangeShapeType="1"/>
          </p:cNvSpPr>
          <p:nvPr userDrawn="1"/>
        </p:nvSpPr>
        <p:spPr bwMode="auto">
          <a:xfrm>
            <a:off x="7019925" y="0"/>
            <a:ext cx="0" cy="1660525"/>
          </a:xfrm>
          <a:prstGeom prst="line">
            <a:avLst/>
          </a:prstGeom>
          <a:noFill/>
          <a:ln w="19050">
            <a:solidFill>
              <a:schemeClr val="bg1"/>
            </a:solidFill>
            <a:round/>
            <a:headEnd/>
            <a:tailEnd/>
          </a:ln>
          <a:effectLst/>
        </p:spPr>
        <p:txBody>
          <a:bodyPr/>
          <a:lstStyle/>
          <a:p>
            <a:pPr>
              <a:defRPr/>
            </a:pPr>
            <a:endParaRPr lang="en-US">
              <a:ea typeface="+mn-ea"/>
            </a:endParaRPr>
          </a:p>
        </p:txBody>
      </p:sp>
      <p:pic>
        <p:nvPicPr>
          <p:cNvPr id="13" name="Picture 32" descr="ALA_logo_greybground"/>
          <p:cNvPicPr>
            <a:picLocks noChangeAspect="1" noChangeArrowheads="1"/>
          </p:cNvPicPr>
          <p:nvPr userDrawn="1"/>
        </p:nvPicPr>
        <p:blipFill>
          <a:blip r:embed="rId7"/>
          <a:srcRect t="31488"/>
          <a:stretch>
            <a:fillRect/>
          </a:stretch>
        </p:blipFill>
        <p:spPr bwMode="auto">
          <a:xfrm>
            <a:off x="6235700" y="1606550"/>
            <a:ext cx="2573338" cy="3100388"/>
          </a:xfrm>
          <a:prstGeom prst="rect">
            <a:avLst/>
          </a:prstGeom>
          <a:noFill/>
          <a:ln w="9525">
            <a:noFill/>
            <a:miter lim="800000"/>
            <a:headEnd/>
            <a:tailEnd/>
          </a:ln>
        </p:spPr>
      </p:pic>
      <p:sp>
        <p:nvSpPr>
          <p:cNvPr id="14" name="Rectangle 10"/>
          <p:cNvSpPr>
            <a:spLocks noChangeArrowheads="1"/>
          </p:cNvSpPr>
          <p:nvPr userDrawn="1"/>
        </p:nvSpPr>
        <p:spPr bwMode="auto">
          <a:xfrm>
            <a:off x="0" y="6640513"/>
            <a:ext cx="9144000" cy="217487"/>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sp>
        <p:nvSpPr>
          <p:cNvPr id="15" name="Rectangle 31"/>
          <p:cNvSpPr>
            <a:spLocks noChangeArrowheads="1"/>
          </p:cNvSpPr>
          <p:nvPr userDrawn="1"/>
        </p:nvSpPr>
        <p:spPr bwMode="auto">
          <a:xfrm>
            <a:off x="0" y="1603375"/>
            <a:ext cx="9144000" cy="344488"/>
          </a:xfrm>
          <a:prstGeom prst="rect">
            <a:avLst/>
          </a:prstGeom>
          <a:solidFill>
            <a:schemeClr val="tx2"/>
          </a:solidFill>
          <a:ln w="9525">
            <a:noFill/>
            <a:miter lim="800000"/>
            <a:headEnd/>
            <a:tailEnd/>
          </a:ln>
          <a:effectLst/>
        </p:spPr>
        <p:txBody>
          <a:bodyPr wrap="none" anchor="ctr"/>
          <a:lstStyle/>
          <a:p>
            <a:pPr>
              <a:defRPr/>
            </a:pPr>
            <a:endParaRPr lang="en-US">
              <a:ea typeface="+mn-ea"/>
            </a:endParaRPr>
          </a:p>
        </p:txBody>
      </p:sp>
      <p:pic>
        <p:nvPicPr>
          <p:cNvPr id="16" name="Picture 30" descr="alatitle_www"/>
          <p:cNvPicPr>
            <a:picLocks noChangeAspect="1" noChangeArrowheads="1"/>
          </p:cNvPicPr>
          <p:nvPr userDrawn="1"/>
        </p:nvPicPr>
        <p:blipFill>
          <a:blip r:embed="rId8"/>
          <a:srcRect/>
          <a:stretch>
            <a:fillRect/>
          </a:stretch>
        </p:blipFill>
        <p:spPr bwMode="auto">
          <a:xfrm>
            <a:off x="6634163" y="1628775"/>
            <a:ext cx="1804987" cy="280988"/>
          </a:xfrm>
          <a:prstGeom prst="rect">
            <a:avLst/>
          </a:prstGeom>
          <a:noFill/>
          <a:ln w="9525">
            <a:noFill/>
            <a:miter lim="800000"/>
            <a:headEnd/>
            <a:tailEnd/>
          </a:ln>
        </p:spPr>
      </p:pic>
      <p:sp>
        <p:nvSpPr>
          <p:cNvPr id="5122" name="Rectangle 2"/>
          <p:cNvSpPr>
            <a:spLocks noGrp="1" noChangeArrowheads="1"/>
          </p:cNvSpPr>
          <p:nvPr>
            <p:ph type="ctrTitle"/>
          </p:nvPr>
        </p:nvSpPr>
        <p:spPr>
          <a:xfrm>
            <a:off x="582613" y="2363788"/>
            <a:ext cx="5119687" cy="1668462"/>
          </a:xfrm>
        </p:spPr>
        <p:txBody>
          <a:bodyPr anchor="b"/>
          <a:lstStyle>
            <a:lvl1pPr>
              <a:defRPr>
                <a:solidFill>
                  <a:schemeClr val="tx2"/>
                </a:solidFill>
              </a:defRPr>
            </a:lvl1pPr>
          </a:lstStyle>
          <a:p>
            <a:r>
              <a:rPr lang="en-AU"/>
              <a:t>Click to edit Master title style</a:t>
            </a:r>
          </a:p>
        </p:txBody>
      </p:sp>
      <p:sp>
        <p:nvSpPr>
          <p:cNvPr id="5123" name="Rectangle 3"/>
          <p:cNvSpPr>
            <a:spLocks noGrp="1" noChangeArrowheads="1"/>
          </p:cNvSpPr>
          <p:nvPr>
            <p:ph type="subTitle" idx="1"/>
          </p:nvPr>
        </p:nvSpPr>
        <p:spPr>
          <a:xfrm>
            <a:off x="582613" y="4249738"/>
            <a:ext cx="5126037" cy="1793875"/>
          </a:xfrm>
        </p:spPr>
        <p:txBody>
          <a:bodyPr/>
          <a:lstStyle>
            <a:lvl1pPr marL="0" indent="0">
              <a:buFontTx/>
              <a:buNone/>
              <a:defRPr sz="2000"/>
            </a:lvl1pPr>
          </a:lstStyle>
          <a:p>
            <a:r>
              <a:rPr lang="en-A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58763"/>
            <a:ext cx="2157413" cy="6145212"/>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250825" y="258763"/>
            <a:ext cx="6321425" cy="6145212"/>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250825" y="1449388"/>
            <a:ext cx="4238625" cy="4954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1850" y="1449388"/>
            <a:ext cx="4240213" cy="4954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260350"/>
            <a:ext cx="9144000" cy="871538"/>
          </a:xfrm>
          <a:prstGeom prst="rect">
            <a:avLst/>
          </a:prstGeom>
          <a:solidFill>
            <a:schemeClr val="tx2"/>
          </a:solidFill>
          <a:ln w="9525">
            <a:noFill/>
            <a:miter lim="800000"/>
            <a:headEnd/>
            <a:tailEnd/>
          </a:ln>
          <a:effectLst/>
        </p:spPr>
        <p:txBody>
          <a:bodyPr wrap="none" anchor="ctr"/>
          <a:lstStyle/>
          <a:p>
            <a:pPr>
              <a:defRPr/>
            </a:pPr>
            <a:endParaRPr lang="en-US">
              <a:ea typeface="+mn-ea"/>
            </a:endParaRPr>
          </a:p>
        </p:txBody>
      </p:sp>
      <p:sp>
        <p:nvSpPr>
          <p:cNvPr id="1027" name="Rectangle 2"/>
          <p:cNvSpPr>
            <a:spLocks noGrp="1" noChangeArrowheads="1"/>
          </p:cNvSpPr>
          <p:nvPr>
            <p:ph type="title"/>
          </p:nvPr>
        </p:nvSpPr>
        <p:spPr bwMode="auto">
          <a:xfrm>
            <a:off x="250825" y="258763"/>
            <a:ext cx="6359525"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8" name="Rectangle 3"/>
          <p:cNvSpPr>
            <a:spLocks noGrp="1" noChangeArrowheads="1"/>
          </p:cNvSpPr>
          <p:nvPr>
            <p:ph type="body" idx="1"/>
          </p:nvPr>
        </p:nvSpPr>
        <p:spPr bwMode="auto">
          <a:xfrm>
            <a:off x="250825" y="1449388"/>
            <a:ext cx="8631238" cy="4954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31" name="Rectangle 7"/>
          <p:cNvSpPr>
            <a:spLocks noChangeArrowheads="1"/>
          </p:cNvSpPr>
          <p:nvPr userDrawn="1"/>
        </p:nvSpPr>
        <p:spPr bwMode="auto">
          <a:xfrm>
            <a:off x="0" y="6640513"/>
            <a:ext cx="9144000" cy="217487"/>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pic>
        <p:nvPicPr>
          <p:cNvPr id="1030" name="Picture 23" descr="ala_logo_banner_bground"/>
          <p:cNvPicPr>
            <a:picLocks noChangeAspect="1" noChangeArrowheads="1"/>
          </p:cNvPicPr>
          <p:nvPr userDrawn="1"/>
        </p:nvPicPr>
        <p:blipFill>
          <a:blip r:embed="rId13"/>
          <a:srcRect t="26242"/>
          <a:stretch>
            <a:fillRect/>
          </a:stretch>
        </p:blipFill>
        <p:spPr bwMode="auto">
          <a:xfrm>
            <a:off x="6870700" y="0"/>
            <a:ext cx="2027238" cy="919163"/>
          </a:xfrm>
          <a:prstGeom prst="rect">
            <a:avLst/>
          </a:prstGeom>
          <a:noFill/>
          <a:ln w="9525">
            <a:noFill/>
            <a:miter lim="800000"/>
            <a:headEnd/>
            <a:tailEnd/>
          </a:ln>
        </p:spPr>
      </p:pic>
      <p:pic>
        <p:nvPicPr>
          <p:cNvPr id="2" name="Picture 27" descr="ala_footer"/>
          <p:cNvPicPr>
            <a:picLocks noChangeAspect="1" noChangeArrowheads="1"/>
          </p:cNvPicPr>
          <p:nvPr userDrawn="1"/>
        </p:nvPicPr>
        <p:blipFill>
          <a:blip r:embed="rId14"/>
          <a:srcRect/>
          <a:stretch>
            <a:fillRect/>
          </a:stretch>
        </p:blipFill>
        <p:spPr bwMode="auto">
          <a:xfrm>
            <a:off x="441325" y="6670675"/>
            <a:ext cx="8259763" cy="152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200">
          <a:solidFill>
            <a:schemeClr val="tx2"/>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ea typeface="ＭＳ Ｐゴシック" charset="-128"/>
        </a:defRPr>
      </a:lvl6pPr>
      <a:lvl7pPr marL="2971800" indent="-228600" algn="l" rtl="0" fontAlgn="base">
        <a:spcBef>
          <a:spcPct val="20000"/>
        </a:spcBef>
        <a:spcAft>
          <a:spcPct val="0"/>
        </a:spcAft>
        <a:buChar char="»"/>
        <a:defRPr>
          <a:solidFill>
            <a:schemeClr val="tx1"/>
          </a:solidFill>
          <a:latin typeface="+mn-lt"/>
          <a:ea typeface="ＭＳ Ｐゴシック" charset="-128"/>
        </a:defRPr>
      </a:lvl7pPr>
      <a:lvl8pPr marL="3429000" indent="-228600" algn="l" rtl="0" fontAlgn="base">
        <a:spcBef>
          <a:spcPct val="20000"/>
        </a:spcBef>
        <a:spcAft>
          <a:spcPct val="0"/>
        </a:spcAft>
        <a:buChar char="»"/>
        <a:defRPr>
          <a:solidFill>
            <a:schemeClr val="tx1"/>
          </a:solidFill>
          <a:latin typeface="+mn-lt"/>
          <a:ea typeface="ＭＳ Ｐゴシック" charset="-128"/>
        </a:defRPr>
      </a:lvl8pPr>
      <a:lvl9pPr marL="3886200" indent="-228600" algn="l"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9.png"/><Relationship Id="rId3" Type="http://schemas.openxmlformats.org/officeDocument/2006/relationships/image" Target="../media/image49.jpeg"/><Relationship Id="rId7" Type="http://schemas.openxmlformats.org/officeDocument/2006/relationships/image" Target="../media/image53.emf"/><Relationship Id="rId12" Type="http://schemas.openxmlformats.org/officeDocument/2006/relationships/image" Target="../media/image58.emf"/><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jpeg"/><Relationship Id="rId15" Type="http://schemas.openxmlformats.org/officeDocument/2006/relationships/image" Target="../media/image61.png"/><Relationship Id="rId10" Type="http://schemas.openxmlformats.org/officeDocument/2006/relationships/image" Target="../media/image56.emf"/><Relationship Id="rId4" Type="http://schemas.openxmlformats.org/officeDocument/2006/relationships/image" Target="../media/image50.png"/><Relationship Id="rId9" Type="http://schemas.openxmlformats.org/officeDocument/2006/relationships/image" Target="../media/image55.emf"/><Relationship Id="rId1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6256338" y="5040313"/>
            <a:ext cx="2508250" cy="558800"/>
          </a:xfrm>
          <a:prstGeom prst="rect">
            <a:avLst/>
          </a:prstGeom>
          <a:noFill/>
          <a:ln w="9525">
            <a:solidFill>
              <a:schemeClr val="tx2"/>
            </a:solidFill>
            <a:miter lim="800000"/>
            <a:headEnd/>
            <a:tailEnd/>
          </a:ln>
        </p:spPr>
        <p:txBody>
          <a:bodyPr>
            <a:spAutoFit/>
          </a:bodyPr>
          <a:lstStyle/>
          <a:p>
            <a:pPr algn="ctr">
              <a:spcBef>
                <a:spcPct val="50000"/>
              </a:spcBef>
            </a:pPr>
            <a:r>
              <a:rPr lang="en-AU" sz="1000"/>
              <a:t>Additional logos </a:t>
            </a:r>
            <a:br>
              <a:rPr lang="en-AU" sz="1000"/>
            </a:br>
            <a:r>
              <a:rPr lang="en-AU" sz="1000"/>
              <a:t>(if required) </a:t>
            </a:r>
            <a:br>
              <a:rPr lang="en-AU" sz="1000"/>
            </a:br>
            <a:r>
              <a:rPr lang="en-AU" sz="1000"/>
              <a:t>to go in this space</a:t>
            </a:r>
          </a:p>
        </p:txBody>
      </p:sp>
      <p:sp>
        <p:nvSpPr>
          <p:cNvPr id="14341" name="Text Box 7"/>
          <p:cNvSpPr txBox="1">
            <a:spLocks noChangeArrowheads="1"/>
          </p:cNvSpPr>
          <p:nvPr/>
        </p:nvSpPr>
        <p:spPr bwMode="auto">
          <a:xfrm>
            <a:off x="582613" y="6105525"/>
            <a:ext cx="7969250" cy="428625"/>
          </a:xfrm>
          <a:prstGeom prst="rect">
            <a:avLst/>
          </a:prstGeom>
          <a:noFill/>
          <a:ln w="9525">
            <a:noFill/>
            <a:miter lim="800000"/>
            <a:headEnd/>
            <a:tailEnd/>
          </a:ln>
        </p:spPr>
        <p:txBody>
          <a:bodyPr>
            <a:spAutoFit/>
          </a:bodyPr>
          <a:lstStyle/>
          <a:p>
            <a:pPr>
              <a:spcBef>
                <a:spcPct val="50000"/>
              </a:spcBef>
            </a:pPr>
            <a:r>
              <a:rPr lang="en-AU" sz="1100">
                <a:solidFill>
                  <a:schemeClr val="accent1"/>
                </a:solidFill>
              </a:rPr>
              <a:t>The Atlas is funded by the Australian Government under the National Collaborative Research Infrastructure Strategy</a:t>
            </a:r>
            <a:br>
              <a:rPr lang="en-AU" sz="1100">
                <a:solidFill>
                  <a:schemeClr val="accent1"/>
                </a:solidFill>
              </a:rPr>
            </a:br>
            <a:r>
              <a:rPr lang="en-AU" sz="1100">
                <a:solidFill>
                  <a:schemeClr val="accent1"/>
                </a:solidFill>
              </a:rPr>
              <a:t>and further supported by the Super Science Initiative of the Education Investment Fund</a:t>
            </a:r>
            <a:r>
              <a:rPr lang="en-AU" sz="1200">
                <a:solidFill>
                  <a:schemeClr val="accent1"/>
                </a:solidFill>
              </a:rPr>
              <a:t> </a:t>
            </a:r>
          </a:p>
        </p:txBody>
      </p:sp>
      <p:pic>
        <p:nvPicPr>
          <p:cNvPr id="14342" name="Picture 5" descr="Screen shot 2011-01-20 at 10.44.08 AM.png"/>
          <p:cNvPicPr>
            <a:picLocks noChangeAspect="1"/>
          </p:cNvPicPr>
          <p:nvPr/>
        </p:nvPicPr>
        <p:blipFill>
          <a:blip r:embed="rId2"/>
          <a:srcRect l="2571"/>
          <a:stretch>
            <a:fillRect/>
          </a:stretch>
        </p:blipFill>
        <p:spPr bwMode="auto">
          <a:xfrm>
            <a:off x="6042025" y="4941888"/>
            <a:ext cx="3114675" cy="800100"/>
          </a:xfrm>
          <a:prstGeom prst="rect">
            <a:avLst/>
          </a:prstGeom>
          <a:noFill/>
          <a:ln w="9525">
            <a:noFill/>
            <a:miter lim="800000"/>
            <a:headEnd/>
            <a:tailEnd/>
          </a:ln>
        </p:spPr>
      </p:pic>
      <p:sp>
        <p:nvSpPr>
          <p:cNvPr id="13" name="Rectangle 4"/>
          <p:cNvSpPr>
            <a:spLocks noGrp="1" noChangeArrowheads="1"/>
          </p:cNvSpPr>
          <p:nvPr>
            <p:ph type="ctrTitle"/>
          </p:nvPr>
        </p:nvSpPr>
        <p:spPr>
          <a:xfrm>
            <a:off x="582613" y="2363788"/>
            <a:ext cx="5119687" cy="1668462"/>
          </a:xfrm>
        </p:spPr>
        <p:txBody>
          <a:bodyPr/>
          <a:lstStyle/>
          <a:p>
            <a:r>
              <a:rPr lang="en-AU" dirty="0" smtClean="0"/>
              <a:t>BioloMICS</a:t>
            </a:r>
            <a:endParaRPr lang="en-AU" sz="2400" dirty="0"/>
          </a:p>
        </p:txBody>
      </p:sp>
      <p:sp>
        <p:nvSpPr>
          <p:cNvPr id="14" name="Rectangle 5"/>
          <p:cNvSpPr>
            <a:spLocks noGrp="1" noChangeArrowheads="1"/>
          </p:cNvSpPr>
          <p:nvPr>
            <p:ph type="subTitle" idx="1"/>
          </p:nvPr>
        </p:nvSpPr>
        <p:spPr>
          <a:xfrm>
            <a:off x="582613" y="4248150"/>
            <a:ext cx="5111750" cy="1800225"/>
          </a:xfrm>
        </p:spPr>
        <p:txBody>
          <a:bodyPr/>
          <a:lstStyle/>
          <a:p>
            <a:r>
              <a:rPr lang="en-AU" b="1" dirty="0" smtClean="0">
                <a:latin typeface="+mj-lt"/>
              </a:rPr>
              <a:t>Presenter: Nathalie </a:t>
            </a:r>
            <a:r>
              <a:rPr lang="en-AU" b="1" dirty="0">
                <a:latin typeface="+mj-lt"/>
              </a:rPr>
              <a:t>van de Wiele</a:t>
            </a:r>
          </a:p>
          <a:p>
            <a:r>
              <a:rPr lang="en-AU" dirty="0" smtClean="0">
                <a:latin typeface="+mj-lt"/>
              </a:rPr>
              <a:t>support@ala.org.au</a:t>
            </a:r>
            <a:endParaRPr lang="en-AU" dirty="0">
              <a:latin typeface="+mj-lt"/>
            </a:endParaRPr>
          </a:p>
          <a:p>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Tables, Fields, Records</a:t>
            </a:r>
          </a:p>
        </p:txBody>
      </p:sp>
      <p:sp>
        <p:nvSpPr>
          <p:cNvPr id="3" name="Content Placeholder 2"/>
          <p:cNvSpPr>
            <a:spLocks noGrp="1"/>
          </p:cNvSpPr>
          <p:nvPr>
            <p:ph idx="1"/>
          </p:nvPr>
        </p:nvSpPr>
        <p:spPr/>
        <p:txBody>
          <a:bodyPr/>
          <a:lstStyle/>
          <a:p>
            <a:pPr eaLnBrk="1" hangingPunct="1"/>
            <a:r>
              <a:rPr lang="en-US" dirty="0" smtClean="0">
                <a:latin typeface="+mj-lt"/>
              </a:rPr>
              <a:t>Add, modify and delete:</a:t>
            </a:r>
          </a:p>
          <a:p>
            <a:pPr lvl="1" eaLnBrk="1" hangingPunct="1"/>
            <a:r>
              <a:rPr lang="en-US" u="sng" dirty="0" smtClean="0">
                <a:latin typeface="+mj-lt"/>
              </a:rPr>
              <a:t>Tables and fields</a:t>
            </a:r>
            <a:r>
              <a:rPr lang="en-US" dirty="0" smtClean="0">
                <a:latin typeface="+mj-lt"/>
              </a:rPr>
              <a:t>: </a:t>
            </a:r>
            <a:r>
              <a:rPr lang="en-AU" dirty="0" smtClean="0">
                <a:latin typeface="+mj-lt"/>
              </a:rPr>
              <a:t>can only be modified by 				   administrators</a:t>
            </a:r>
            <a:endParaRPr lang="en-US" dirty="0" smtClean="0">
              <a:latin typeface="+mj-lt"/>
            </a:endParaRPr>
          </a:p>
          <a:p>
            <a:pPr lvl="1" eaLnBrk="1" hangingPunct="1"/>
            <a:r>
              <a:rPr lang="en-US" u="sng" dirty="0" smtClean="0">
                <a:latin typeface="+mj-lt"/>
              </a:rPr>
              <a:t>Records</a:t>
            </a:r>
            <a:r>
              <a:rPr lang="en-US" dirty="0" smtClean="0">
                <a:latin typeface="+mj-lt"/>
              </a:rPr>
              <a:t>: </a:t>
            </a:r>
            <a:r>
              <a:rPr lang="en-AU" dirty="0" smtClean="0">
                <a:latin typeface="+mj-lt"/>
              </a:rPr>
              <a:t>anyone who has access to the database with 		   writing rights</a:t>
            </a:r>
            <a:r>
              <a:rPr lang="en-US" dirty="0" smtClean="0">
                <a:latin typeface="+mj-lt"/>
              </a:rPr>
              <a:t> </a:t>
            </a:r>
            <a:br>
              <a:rPr lang="en-US" dirty="0" smtClean="0">
                <a:latin typeface="+mj-lt"/>
              </a:rPr>
            </a:br>
            <a:endParaRPr lang="en-US" dirty="0" smtClean="0">
              <a:latin typeface="+mj-lt"/>
            </a:endParaRPr>
          </a:p>
          <a:p>
            <a:pPr eaLnBrk="1" hangingPunct="1"/>
            <a:endParaRPr lang="en-US" dirty="0" smtClean="0">
              <a:latin typeface="+mj-lt"/>
            </a:endParaRPr>
          </a:p>
          <a:p>
            <a:pPr eaLnBrk="1" hangingPunct="1"/>
            <a:endParaRPr lang="en-US" dirty="0" smtClean="0">
              <a:latin typeface="+mj-lt"/>
            </a:endParaRPr>
          </a:p>
          <a:p>
            <a:pPr eaLnBrk="1" hangingPunct="1"/>
            <a:endParaRPr lang="en-US" dirty="0" smtClean="0">
              <a:latin typeface="+mj-lt"/>
            </a:endParaRPr>
          </a:p>
          <a:p>
            <a:pPr eaLnBrk="1" hangingPunct="1"/>
            <a:endParaRPr lang="en-US" dirty="0" smtClean="0">
              <a:latin typeface="+mj-lt"/>
            </a:endParaRPr>
          </a:p>
        </p:txBody>
      </p:sp>
      <p:pic>
        <p:nvPicPr>
          <p:cNvPr id="25605" name="Picture 40" descr="DatabasesStructures.jpg"/>
          <p:cNvPicPr>
            <a:picLocks noChangeAspect="1"/>
          </p:cNvPicPr>
          <p:nvPr/>
        </p:nvPicPr>
        <p:blipFill>
          <a:blip r:embed="rId3"/>
          <a:srcRect/>
          <a:stretch>
            <a:fillRect/>
          </a:stretch>
        </p:blipFill>
        <p:spPr bwMode="auto">
          <a:xfrm>
            <a:off x="296995" y="3364629"/>
            <a:ext cx="4878387" cy="2971800"/>
          </a:xfrm>
          <a:prstGeom prst="rect">
            <a:avLst/>
          </a:prstGeom>
          <a:noFill/>
          <a:ln w="9525">
            <a:noFill/>
            <a:miter lim="800000"/>
            <a:headEnd/>
            <a:tailEnd/>
          </a:ln>
        </p:spPr>
      </p:pic>
      <p:sp>
        <p:nvSpPr>
          <p:cNvPr id="42" name="TextBox 41"/>
          <p:cNvSpPr txBox="1">
            <a:spLocks noChangeArrowheads="1"/>
          </p:cNvSpPr>
          <p:nvPr/>
        </p:nvSpPr>
        <p:spPr bwMode="auto">
          <a:xfrm>
            <a:off x="5256213" y="4452938"/>
            <a:ext cx="3660775" cy="1200329"/>
          </a:xfrm>
          <a:prstGeom prst="rect">
            <a:avLst/>
          </a:prstGeom>
          <a:noFill/>
          <a:ln w="9525">
            <a:noFill/>
            <a:miter lim="800000"/>
            <a:headEnd/>
            <a:tailEnd/>
          </a:ln>
        </p:spPr>
        <p:txBody>
          <a:bodyPr>
            <a:spAutoFit/>
          </a:bodyPr>
          <a:lstStyle/>
          <a:p>
            <a:pPr>
              <a:defRPr/>
            </a:pPr>
            <a:r>
              <a:rPr lang="en-US" sz="2400" dirty="0">
                <a:latin typeface="+mj-lt"/>
                <a:ea typeface="+mn-ea"/>
              </a:rPr>
              <a:t>Links between tables</a:t>
            </a:r>
            <a:br>
              <a:rPr lang="en-US" sz="2400" dirty="0">
                <a:latin typeface="+mj-lt"/>
                <a:ea typeface="+mn-ea"/>
              </a:rPr>
            </a:br>
            <a:r>
              <a:rPr lang="en-US" sz="2400" dirty="0">
                <a:latin typeface="+mj-lt"/>
                <a:ea typeface="+mn-ea"/>
              </a:rPr>
              <a:t>are visible from the </a:t>
            </a:r>
            <a:br>
              <a:rPr lang="en-US" sz="2400" dirty="0">
                <a:latin typeface="+mj-lt"/>
                <a:ea typeface="+mn-ea"/>
              </a:rPr>
            </a:br>
            <a:r>
              <a:rPr lang="en-US" sz="2400" dirty="0">
                <a:latin typeface="+mj-lt"/>
                <a:ea typeface="+mn-ea"/>
              </a:rPr>
              <a:t>database manager</a:t>
            </a:r>
          </a:p>
        </p:txBody>
      </p:sp>
      <p:pic>
        <p:nvPicPr>
          <p:cNvPr id="43"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
        <p:nvSpPr>
          <p:cNvPr id="44" name="TextBox 43"/>
          <p:cNvSpPr txBox="1"/>
          <p:nvPr/>
        </p:nvSpPr>
        <p:spPr>
          <a:xfrm>
            <a:off x="5335793" y="3657600"/>
            <a:ext cx="2191626" cy="461665"/>
          </a:xfrm>
          <a:prstGeom prst="rect">
            <a:avLst/>
          </a:prstGeom>
          <a:noFill/>
        </p:spPr>
        <p:txBody>
          <a:bodyPr wrap="none" rtlCol="0">
            <a:spAutoFit/>
          </a:bodyPr>
          <a:lstStyle/>
          <a:p>
            <a:pPr eaLnBrk="1" hangingPunct="1">
              <a:buFont typeface="Arial" pitchFamily="34" charset="0"/>
              <a:buChar char="•"/>
            </a:pPr>
            <a:r>
              <a:rPr lang="en-US" sz="2400" dirty="0" smtClean="0"/>
              <a:t> 21 </a:t>
            </a:r>
            <a:r>
              <a:rPr lang="en-US" sz="2400" dirty="0"/>
              <a:t>field types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Layout</a:t>
            </a:r>
          </a:p>
        </p:txBody>
      </p:sp>
      <p:sp>
        <p:nvSpPr>
          <p:cNvPr id="3" name="Content Placeholder 2"/>
          <p:cNvSpPr>
            <a:spLocks noGrp="1"/>
          </p:cNvSpPr>
          <p:nvPr>
            <p:ph idx="1"/>
          </p:nvPr>
        </p:nvSpPr>
        <p:spPr>
          <a:xfrm>
            <a:off x="250825" y="1449388"/>
            <a:ext cx="8631238" cy="4632325"/>
          </a:xfrm>
        </p:spPr>
        <p:txBody>
          <a:bodyPr rtlCol="0">
            <a:normAutofit/>
          </a:bodyPr>
          <a:lstStyle/>
          <a:p>
            <a:pPr eaLnBrk="1" fontAlgn="auto" hangingPunct="1">
              <a:spcAft>
                <a:spcPts val="0"/>
              </a:spcAft>
              <a:buFont typeface="Arial"/>
              <a:buChar char="•"/>
              <a:defRPr/>
            </a:pPr>
            <a:r>
              <a:rPr lang="en-US" dirty="0" smtClean="0">
                <a:latin typeface="+mj-lt"/>
                <a:ea typeface="+mn-ea"/>
                <a:cs typeface="+mn-cs"/>
              </a:rPr>
              <a:t>How to display the data</a:t>
            </a:r>
          </a:p>
          <a:p>
            <a:pPr eaLnBrk="1" fontAlgn="auto" hangingPunct="1">
              <a:spcAft>
                <a:spcPts val="0"/>
              </a:spcAft>
              <a:buFont typeface="Arial"/>
              <a:buChar char="•"/>
              <a:defRPr/>
            </a:pPr>
            <a:endParaRPr lang="en-US"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Not everyone needs to see all tables or fields</a:t>
            </a:r>
          </a:p>
          <a:p>
            <a:pPr lvl="1" eaLnBrk="1" fontAlgn="auto" hangingPunct="1">
              <a:spcAft>
                <a:spcPts val="0"/>
              </a:spcAft>
              <a:buFont typeface="Arial"/>
              <a:buChar char="•"/>
              <a:defRPr/>
            </a:pPr>
            <a:r>
              <a:rPr lang="en-US" sz="2400" dirty="0" smtClean="0">
                <a:latin typeface="+mj-lt"/>
                <a:ea typeface="+mn-ea"/>
                <a:cs typeface="+mn-cs"/>
              </a:rPr>
              <a:t>Various layouts can be created per table</a:t>
            </a:r>
            <a:br>
              <a:rPr lang="en-US" sz="2400" dirty="0" smtClean="0">
                <a:latin typeface="+mj-lt"/>
                <a:ea typeface="+mn-ea"/>
                <a:cs typeface="+mn-cs"/>
              </a:rPr>
            </a:br>
            <a:endParaRPr lang="en-US" sz="2400"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Layouts can be shared</a:t>
            </a:r>
          </a:p>
          <a:p>
            <a:pPr eaLnBrk="1" fontAlgn="auto" hangingPunct="1">
              <a:spcAft>
                <a:spcPts val="0"/>
              </a:spcAft>
              <a:buFont typeface="Arial"/>
              <a:buChar char="•"/>
              <a:defRPr/>
            </a:pPr>
            <a:endParaRPr lang="en-US"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When changing a layout the data does not change</a:t>
            </a:r>
            <a:endParaRPr lang="en-US" dirty="0">
              <a:latin typeface="+mj-lt"/>
              <a:ea typeface="+mn-ea"/>
              <a:cs typeface="+mn-cs"/>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Security</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latin typeface="+mj-lt"/>
                <a:ea typeface="+mn-ea"/>
                <a:cs typeface="+mn-cs"/>
              </a:rPr>
              <a:t>A login and password are required</a:t>
            </a:r>
          </a:p>
          <a:p>
            <a:pPr lvl="1" eaLnBrk="1" fontAlgn="auto" hangingPunct="1">
              <a:spcAft>
                <a:spcPts val="0"/>
              </a:spcAft>
              <a:buFont typeface="Arial"/>
              <a:buChar char="•"/>
              <a:defRPr/>
            </a:pPr>
            <a:r>
              <a:rPr lang="en-US" dirty="0" smtClean="0">
                <a:latin typeface="+mj-lt"/>
                <a:ea typeface="+mn-ea"/>
                <a:cs typeface="+mn-cs"/>
              </a:rPr>
              <a:t>Only registered users can access the system</a:t>
            </a:r>
          </a:p>
          <a:p>
            <a:pPr eaLnBrk="1" fontAlgn="auto" hangingPunct="1">
              <a:spcAft>
                <a:spcPts val="0"/>
              </a:spcAft>
              <a:buFont typeface="Arial"/>
              <a:buNone/>
              <a:defRPr/>
            </a:pPr>
            <a:endParaRPr lang="en-US" sz="2000"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Users belong to groups that have specific rights on tables, fields and records</a:t>
            </a:r>
          </a:p>
          <a:p>
            <a:pPr eaLnBrk="1" fontAlgn="auto" hangingPunct="1">
              <a:spcAft>
                <a:spcPts val="0"/>
              </a:spcAft>
              <a:buFont typeface="Arial"/>
              <a:buNone/>
              <a:defRPr/>
            </a:pPr>
            <a:endParaRPr lang="en-US" sz="2000"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Only the administrator can add, modify or delete a users profile or a group</a:t>
            </a:r>
          </a:p>
          <a:p>
            <a:pPr eaLnBrk="1" fontAlgn="auto" hangingPunct="1">
              <a:spcAft>
                <a:spcPts val="0"/>
              </a:spcAft>
              <a:buFont typeface="Arial"/>
              <a:buNone/>
              <a:defRPr/>
            </a:pPr>
            <a:endParaRPr lang="en-US" sz="2162" dirty="0" smtClean="0">
              <a:latin typeface="+mj-lt"/>
              <a:ea typeface="+mn-ea"/>
              <a:cs typeface="+mn-cs"/>
            </a:endParaRPr>
          </a:p>
          <a:p>
            <a:pPr eaLnBrk="1" fontAlgn="auto" hangingPunct="1">
              <a:spcAft>
                <a:spcPts val="0"/>
              </a:spcAft>
              <a:buFont typeface="Arial"/>
              <a:buChar char="•"/>
              <a:defRPr/>
            </a:pPr>
            <a:r>
              <a:rPr lang="en-US" dirty="0" smtClean="0">
                <a:latin typeface="+mj-lt"/>
                <a:ea typeface="+mn-ea"/>
                <a:cs typeface="+mn-cs"/>
              </a:rPr>
              <a:t>Records can be temporarily protected</a:t>
            </a:r>
            <a:endParaRPr lang="en-US" dirty="0">
              <a:latin typeface="+mj-lt"/>
              <a:ea typeface="+mn-ea"/>
              <a:cs typeface="+mn-cs"/>
            </a:endParaRPr>
          </a:p>
        </p:txBody>
      </p:sp>
      <p:pic>
        <p:nvPicPr>
          <p:cNvPr id="31749" name="Picture 40"/>
          <p:cNvPicPr>
            <a:picLocks noChangeAspect="1"/>
          </p:cNvPicPr>
          <p:nvPr/>
        </p:nvPicPr>
        <p:blipFill>
          <a:blip r:embed="rId3"/>
          <a:srcRect/>
          <a:stretch>
            <a:fillRect/>
          </a:stretch>
        </p:blipFill>
        <p:spPr bwMode="auto">
          <a:xfrm>
            <a:off x="7337425" y="4283075"/>
            <a:ext cx="1739900" cy="1731963"/>
          </a:xfrm>
          <a:prstGeom prst="rect">
            <a:avLst/>
          </a:prstGeom>
          <a:noFill/>
          <a:ln w="9525">
            <a:noFill/>
            <a:miter lim="800000"/>
            <a:headEnd/>
            <a:tailEnd/>
          </a:ln>
        </p:spPr>
      </p:pic>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Security - Rights</a:t>
            </a:r>
          </a:p>
        </p:txBody>
      </p:sp>
      <p:sp>
        <p:nvSpPr>
          <p:cNvPr id="3" name="Content Placeholder 2"/>
          <p:cNvSpPr>
            <a:spLocks noGrp="1"/>
          </p:cNvSpPr>
          <p:nvPr>
            <p:ph idx="1"/>
          </p:nvPr>
        </p:nvSpPr>
        <p:spPr/>
        <p:txBody>
          <a:bodyPr/>
          <a:lstStyle/>
          <a:p>
            <a:pPr eaLnBrk="1" hangingPunct="1"/>
            <a:r>
              <a:rPr lang="en-US" dirty="0" smtClean="0">
                <a:latin typeface="+mj-lt"/>
              </a:rPr>
              <a:t>Rights on tables, fields and records are given to a </a:t>
            </a:r>
            <a:r>
              <a:rPr lang="en-US" u="sng" dirty="0" smtClean="0">
                <a:latin typeface="+mj-lt"/>
              </a:rPr>
              <a:t>group</a:t>
            </a:r>
            <a:r>
              <a:rPr lang="en-US" dirty="0" smtClean="0">
                <a:latin typeface="+mj-lt"/>
              </a:rPr>
              <a:t> of users</a:t>
            </a:r>
            <a:br>
              <a:rPr lang="en-US" dirty="0" smtClean="0">
                <a:latin typeface="+mj-lt"/>
              </a:rPr>
            </a:br>
            <a:r>
              <a:rPr lang="en-US" sz="3000" dirty="0" smtClean="0">
                <a:latin typeface="+mj-lt"/>
              </a:rPr>
              <a:t/>
            </a:r>
            <a:br>
              <a:rPr lang="en-US" sz="3000" dirty="0" smtClean="0">
                <a:latin typeface="+mj-lt"/>
              </a:rPr>
            </a:br>
            <a:r>
              <a:rPr lang="en-US" sz="2000" dirty="0" smtClean="0">
                <a:latin typeface="+mj-lt"/>
              </a:rPr>
              <a:t> </a:t>
            </a:r>
          </a:p>
          <a:p>
            <a:pPr eaLnBrk="1" hangingPunct="1"/>
            <a:r>
              <a:rPr lang="en-US" dirty="0" smtClean="0">
                <a:latin typeface="+mj-lt"/>
              </a:rPr>
              <a:t>Three levels of access:</a:t>
            </a:r>
          </a:p>
          <a:p>
            <a:pPr lvl="1" eaLnBrk="1" hangingPunct="1"/>
            <a:r>
              <a:rPr lang="en-US" dirty="0" smtClean="0">
                <a:solidFill>
                  <a:srgbClr val="000000"/>
                </a:solidFill>
                <a:latin typeface="+mj-lt"/>
              </a:rPr>
              <a:t>Read (R), Write (W), Delete (D) </a:t>
            </a:r>
            <a:endParaRPr lang="en-US" sz="2000" dirty="0" smtClean="0">
              <a:solidFill>
                <a:srgbClr val="000000"/>
              </a:solidFill>
              <a:latin typeface="+mj-lt"/>
            </a:endParaRPr>
          </a:p>
        </p:txBody>
      </p:sp>
      <p:pic>
        <p:nvPicPr>
          <p:cNvPr id="41" name="Picture 3"/>
          <p:cNvPicPr>
            <a:picLocks noChangeAspect="1" noChangeArrowheads="1"/>
          </p:cNvPicPr>
          <p:nvPr/>
        </p:nvPicPr>
        <p:blipFill>
          <a:blip r:embed="rId3"/>
          <a:srcRect/>
          <a:stretch>
            <a:fillRect/>
          </a:stretch>
        </p:blipFill>
        <p:spPr bwMode="auto">
          <a:xfrm>
            <a:off x="1038225" y="4606925"/>
            <a:ext cx="7081838" cy="914400"/>
          </a:xfrm>
          <a:prstGeom prst="rect">
            <a:avLst/>
          </a:prstGeom>
          <a:noFill/>
          <a:ln w="9525">
            <a:noFill/>
            <a:miter lim="800000"/>
            <a:headEnd/>
            <a:tailEnd/>
          </a:ln>
        </p:spPr>
      </p:pic>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History of changes</a:t>
            </a:r>
          </a:p>
        </p:txBody>
      </p:sp>
      <p:sp>
        <p:nvSpPr>
          <p:cNvPr id="35843" name="Content Placeholder 2"/>
          <p:cNvSpPr>
            <a:spLocks noGrp="1"/>
          </p:cNvSpPr>
          <p:nvPr>
            <p:ph idx="1"/>
          </p:nvPr>
        </p:nvSpPr>
        <p:spPr/>
        <p:txBody>
          <a:bodyPr/>
          <a:lstStyle/>
          <a:p>
            <a:pPr eaLnBrk="1" hangingPunct="1"/>
            <a:r>
              <a:rPr lang="en-US" dirty="0" smtClean="0">
                <a:latin typeface="+mj-lt"/>
              </a:rPr>
              <a:t>Every modification made to a given database is recorded</a:t>
            </a:r>
            <a:br>
              <a:rPr lang="en-US" dirty="0" smtClean="0">
                <a:latin typeface="+mj-lt"/>
              </a:rPr>
            </a:br>
            <a:endParaRPr lang="en-US" dirty="0" smtClean="0">
              <a:latin typeface="+mj-lt"/>
            </a:endParaRPr>
          </a:p>
          <a:p>
            <a:pPr eaLnBrk="1" hangingPunct="1"/>
            <a:r>
              <a:rPr lang="en-US" dirty="0" smtClean="0">
                <a:latin typeface="+mj-lt"/>
              </a:rPr>
              <a:t>The administrator can search the tracking system and undo or redo a number of actions</a:t>
            </a:r>
          </a:p>
          <a:p>
            <a:pPr eaLnBrk="1" hangingPunct="1"/>
            <a:endParaRPr lang="en-US" dirty="0" smtClean="0">
              <a:latin typeface="+mj-lt"/>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pic>
        <p:nvPicPr>
          <p:cNvPr id="67587" name="Picture 3"/>
          <p:cNvPicPr>
            <a:picLocks noChangeAspect="1" noChangeArrowheads="1"/>
          </p:cNvPicPr>
          <p:nvPr/>
        </p:nvPicPr>
        <p:blipFill>
          <a:blip r:embed="rId4"/>
          <a:srcRect/>
          <a:stretch>
            <a:fillRect/>
          </a:stretch>
        </p:blipFill>
        <p:spPr bwMode="auto">
          <a:xfrm>
            <a:off x="1480970" y="3260447"/>
            <a:ext cx="5855745" cy="2915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Search</a:t>
            </a:r>
          </a:p>
        </p:txBody>
      </p:sp>
      <p:pic>
        <p:nvPicPr>
          <p:cNvPr id="37891" name="Content Placeholder 40" descr="Queries.jpg"/>
          <p:cNvPicPr>
            <a:picLocks noGrp="1" noChangeAspect="1"/>
          </p:cNvPicPr>
          <p:nvPr>
            <p:ph idx="1"/>
          </p:nvPr>
        </p:nvPicPr>
        <p:blipFill>
          <a:blip r:embed="rId3"/>
          <a:srcRect l="-35719" r="-35719"/>
          <a:stretch>
            <a:fillRect/>
          </a:stretch>
        </p:blipFill>
        <p:spPr>
          <a:xfrm>
            <a:off x="457200" y="1296988"/>
            <a:ext cx="8229600" cy="4525962"/>
          </a:xfrm>
        </p:spPr>
      </p:pic>
      <p:pic>
        <p:nvPicPr>
          <p:cNvPr id="41"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Import data</a:t>
            </a:r>
          </a:p>
        </p:txBody>
      </p:sp>
      <p:sp>
        <p:nvSpPr>
          <p:cNvPr id="3" name="Content Placeholder 2"/>
          <p:cNvSpPr>
            <a:spLocks noGrp="1"/>
          </p:cNvSpPr>
          <p:nvPr>
            <p:ph idx="1"/>
          </p:nvPr>
        </p:nvSpPr>
        <p:spPr>
          <a:xfrm>
            <a:off x="240777" y="1298663"/>
            <a:ext cx="8631238" cy="4954587"/>
          </a:xfrm>
        </p:spPr>
        <p:txBody>
          <a:bodyPr/>
          <a:lstStyle/>
          <a:p>
            <a:pPr eaLnBrk="1" hangingPunct="1"/>
            <a:r>
              <a:rPr lang="en-US" dirty="0" smtClean="0">
                <a:latin typeface="+mj-lt"/>
              </a:rPr>
              <a:t>Everyone with writing rights can enter new data</a:t>
            </a:r>
            <a:br>
              <a:rPr lang="en-US" dirty="0" smtClean="0">
                <a:latin typeface="+mj-lt"/>
              </a:rPr>
            </a:br>
            <a:endParaRPr lang="en-US" sz="1800" dirty="0" smtClean="0">
              <a:latin typeface="+mj-lt"/>
            </a:endParaRPr>
          </a:p>
          <a:p>
            <a:pPr eaLnBrk="1" hangingPunct="1"/>
            <a:r>
              <a:rPr lang="en-US" dirty="0" smtClean="0">
                <a:latin typeface="+mj-lt"/>
              </a:rPr>
              <a:t>Large amounts of data can be imported as tab-delimited (from Excel for example)</a:t>
            </a:r>
          </a:p>
          <a:p>
            <a:pPr eaLnBrk="1" hangingPunct="1"/>
            <a:endParaRPr lang="en-US" sz="1800" dirty="0" smtClean="0">
              <a:latin typeface="+mj-lt"/>
            </a:endParaRPr>
          </a:p>
          <a:p>
            <a:pPr eaLnBrk="1" hangingPunct="1"/>
            <a:r>
              <a:rPr lang="en-US" dirty="0" smtClean="0">
                <a:latin typeface="+mj-lt"/>
              </a:rPr>
              <a:t>Sequences can be imported in </a:t>
            </a:r>
            <a:r>
              <a:rPr lang="en-US" dirty="0" err="1" smtClean="0">
                <a:latin typeface="+mj-lt"/>
              </a:rPr>
              <a:t>fasta</a:t>
            </a:r>
            <a:r>
              <a:rPr lang="en-US" dirty="0" smtClean="0">
                <a:latin typeface="+mj-lt"/>
              </a:rPr>
              <a:t> format</a:t>
            </a:r>
          </a:p>
          <a:p>
            <a:pPr lvl="1" eaLnBrk="1" hangingPunct="1">
              <a:buFontTx/>
              <a:buNone/>
            </a:pPr>
            <a:r>
              <a:rPr lang="en-US" sz="2000" dirty="0" smtClean="0">
                <a:latin typeface="+mj-lt"/>
              </a:rPr>
              <a:t>&gt;</a:t>
            </a:r>
            <a:r>
              <a:rPr lang="en-US" sz="2000" i="1" dirty="0" smtClean="0">
                <a:latin typeface="+mj-lt"/>
              </a:rPr>
              <a:t>Species </a:t>
            </a:r>
            <a:r>
              <a:rPr lang="en-US" sz="2000" i="1" dirty="0" err="1" smtClean="0">
                <a:latin typeface="+mj-lt"/>
              </a:rPr>
              <a:t>name|collection</a:t>
            </a:r>
            <a:r>
              <a:rPr lang="en-US" sz="2000" i="1" dirty="0" smtClean="0">
                <a:latin typeface="+mj-lt"/>
              </a:rPr>
              <a:t> number| other information…</a:t>
            </a:r>
          </a:p>
          <a:p>
            <a:pPr lvl="1" eaLnBrk="1" hangingPunct="1">
              <a:buFontTx/>
              <a:buNone/>
            </a:pPr>
            <a:r>
              <a:rPr lang="en-US" sz="2000" i="1" dirty="0" smtClean="0">
                <a:latin typeface="+mj-lt"/>
              </a:rPr>
              <a:t>ACCTCTTCGATGGCTAGATCGGATCGGATCGATCGATGCT</a:t>
            </a:r>
            <a:endParaRPr lang="en-US" sz="2000" dirty="0" smtClean="0">
              <a:latin typeface="+mj-lt"/>
            </a:endParaRPr>
          </a:p>
          <a:p>
            <a:pPr eaLnBrk="1" hangingPunct="1"/>
            <a:endParaRPr lang="en-US" sz="1800" dirty="0" smtClean="0">
              <a:latin typeface="+mj-lt"/>
            </a:endParaRPr>
          </a:p>
          <a:p>
            <a:pPr eaLnBrk="1" hangingPunct="1"/>
            <a:r>
              <a:rPr lang="en-US" dirty="0" smtClean="0">
                <a:latin typeface="+mj-lt"/>
              </a:rPr>
              <a:t>Images, text files and PDFs can be attached to records</a:t>
            </a:r>
          </a:p>
          <a:p>
            <a:pPr eaLnBrk="1" hangingPunct="1"/>
            <a:endParaRPr lang="en-US" sz="1800" dirty="0" smtClean="0">
              <a:latin typeface="+mj-lt"/>
            </a:endParaRPr>
          </a:p>
          <a:p>
            <a:pPr eaLnBrk="1" hangingPunct="1"/>
            <a:r>
              <a:rPr lang="en-US" dirty="0" smtClean="0">
                <a:latin typeface="+mj-lt"/>
              </a:rPr>
              <a:t>Data can be appended, merged or replaced</a:t>
            </a: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Export data</a:t>
            </a:r>
          </a:p>
        </p:txBody>
      </p:sp>
      <p:sp>
        <p:nvSpPr>
          <p:cNvPr id="3" name="Content Placeholder 2"/>
          <p:cNvSpPr>
            <a:spLocks noGrp="1"/>
          </p:cNvSpPr>
          <p:nvPr>
            <p:ph idx="1"/>
          </p:nvPr>
        </p:nvSpPr>
        <p:spPr/>
        <p:txBody>
          <a:bodyPr/>
          <a:lstStyle/>
          <a:p>
            <a:pPr eaLnBrk="1" hangingPunct="1"/>
            <a:r>
              <a:rPr lang="en-US" dirty="0" smtClean="0">
                <a:latin typeface="+mj-lt"/>
              </a:rPr>
              <a:t>All data can be exported using standard formats such as </a:t>
            </a:r>
            <a:r>
              <a:rPr lang="en-US" i="1" dirty="0" smtClean="0">
                <a:latin typeface="+mj-lt"/>
              </a:rPr>
              <a:t>Tab delimited, text, MS Excel, MS Word, </a:t>
            </a:r>
            <a:r>
              <a:rPr lang="en-US" i="1" dirty="0" err="1" smtClean="0">
                <a:latin typeface="+mj-lt"/>
              </a:rPr>
              <a:t>Fasta</a:t>
            </a:r>
            <a:r>
              <a:rPr lang="en-US" i="1" dirty="0" smtClean="0">
                <a:latin typeface="+mj-lt"/>
              </a:rPr>
              <a:t>, etc.</a:t>
            </a:r>
            <a:endParaRPr lang="en-US" dirty="0" smtClean="0">
              <a:latin typeface="+mj-lt"/>
            </a:endParaRPr>
          </a:p>
          <a:p>
            <a:pPr eaLnBrk="1" hangingPunct="1"/>
            <a:endParaRPr lang="en-US" dirty="0" smtClean="0">
              <a:latin typeface="+mj-lt"/>
            </a:endParaRPr>
          </a:p>
          <a:p>
            <a:pPr eaLnBrk="1" hangingPunct="1"/>
            <a:r>
              <a:rPr lang="en-US" dirty="0" smtClean="0">
                <a:latin typeface="+mj-lt"/>
              </a:rPr>
              <a:t>Users can define own formats and create reporting templates</a:t>
            </a:r>
          </a:p>
          <a:p>
            <a:pPr eaLnBrk="1" hangingPunct="1"/>
            <a:endParaRPr lang="en-US" dirty="0" smtClean="0">
              <a:latin typeface="+mj-lt"/>
            </a:endParaRPr>
          </a:p>
          <a:p>
            <a:pPr eaLnBrk="1" hangingPunct="1"/>
            <a:r>
              <a:rPr lang="en-US" dirty="0" smtClean="0">
                <a:latin typeface="+mj-lt"/>
              </a:rPr>
              <a:t>Export to ALA and AMRiN will be part of the standard configuration</a:t>
            </a: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Programming manager</a:t>
            </a:r>
          </a:p>
        </p:txBody>
      </p:sp>
      <p:pic>
        <p:nvPicPr>
          <p:cNvPr id="44035" name="Content Placeholder 40" descr="Scripting.jpg"/>
          <p:cNvPicPr>
            <a:picLocks noGrp="1" noChangeAspect="1"/>
          </p:cNvPicPr>
          <p:nvPr>
            <p:ph idx="1"/>
          </p:nvPr>
        </p:nvPicPr>
        <p:blipFill>
          <a:blip r:embed="rId3"/>
          <a:srcRect l="-22914" r="-22914"/>
          <a:stretch>
            <a:fillRect/>
          </a:stretch>
        </p:blipFill>
        <p:spPr>
          <a:xfrm>
            <a:off x="571500" y="1328738"/>
            <a:ext cx="8229600" cy="4525962"/>
          </a:xfrm>
        </p:spPr>
      </p:pic>
      <p:sp>
        <p:nvSpPr>
          <p:cNvPr id="42" name="Content Placeholder 2"/>
          <p:cNvSpPr txBox="1">
            <a:spLocks/>
          </p:cNvSpPr>
          <p:nvPr/>
        </p:nvSpPr>
        <p:spPr bwMode="auto">
          <a:xfrm>
            <a:off x="527627" y="4864388"/>
            <a:ext cx="7867650" cy="1235075"/>
          </a:xfrm>
          <a:prstGeom prst="rect">
            <a:avLst/>
          </a:prstGeom>
          <a:solidFill>
            <a:schemeClr val="bg1">
              <a:alpha val="43137"/>
            </a:schemeClr>
          </a:solidFill>
          <a:ln w="9525">
            <a:noFill/>
            <a:miter lim="800000"/>
            <a:headEnd/>
            <a:tailEnd/>
          </a:ln>
        </p:spPr>
        <p:txBody>
          <a:bodyPr/>
          <a:lstStyle/>
          <a:p>
            <a:pPr marL="342900" indent="-342900">
              <a:spcBef>
                <a:spcPct val="20000"/>
              </a:spcBef>
              <a:buFont typeface="Arial" charset="0"/>
              <a:buChar char="•"/>
            </a:pPr>
            <a:r>
              <a:rPr lang="en-US" sz="2400" dirty="0">
                <a:latin typeface="+mj-lt"/>
              </a:rPr>
              <a:t>Visual Basic or C#</a:t>
            </a:r>
          </a:p>
          <a:p>
            <a:pPr marL="342900" indent="-342900">
              <a:spcBef>
                <a:spcPct val="20000"/>
              </a:spcBef>
              <a:buFont typeface="Arial" charset="0"/>
              <a:buChar char="•"/>
            </a:pPr>
            <a:r>
              <a:rPr lang="en-US" sz="2400" dirty="0">
                <a:latin typeface="+mj-lt"/>
              </a:rPr>
              <a:t>Specific functions are developed</a:t>
            </a:r>
          </a:p>
          <a:p>
            <a:pPr marL="342900" indent="-342900">
              <a:spcBef>
                <a:spcPct val="20000"/>
              </a:spcBef>
              <a:buFont typeface="Arial" charset="0"/>
              <a:buChar char="•"/>
            </a:pPr>
            <a:r>
              <a:rPr lang="en-US" sz="2400" dirty="0">
                <a:latin typeface="+mj-lt"/>
              </a:rPr>
              <a:t>Add script to main menu</a:t>
            </a:r>
          </a:p>
        </p:txBody>
      </p:sp>
      <p:pic>
        <p:nvPicPr>
          <p:cNvPr id="43"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Analysis tools</a:t>
            </a:r>
          </a:p>
        </p:txBody>
      </p:sp>
      <p:sp>
        <p:nvSpPr>
          <p:cNvPr id="46083" name="Content Placeholder 2"/>
          <p:cNvSpPr>
            <a:spLocks noGrp="1"/>
          </p:cNvSpPr>
          <p:nvPr>
            <p:ph sz="half" idx="1"/>
          </p:nvPr>
        </p:nvSpPr>
        <p:spPr/>
        <p:txBody>
          <a:bodyPr/>
          <a:lstStyle/>
          <a:p>
            <a:pPr eaLnBrk="1" hangingPunct="1"/>
            <a:endParaRPr lang="en-US" dirty="0" smtClean="0">
              <a:solidFill>
                <a:schemeClr val="bg1">
                  <a:lumMod val="50000"/>
                </a:schemeClr>
              </a:solidFill>
              <a:latin typeface="+mj-lt"/>
            </a:endParaRPr>
          </a:p>
          <a:p>
            <a:pPr eaLnBrk="1" hangingPunct="1"/>
            <a:r>
              <a:rPr lang="en-US" dirty="0" smtClean="0">
                <a:solidFill>
                  <a:schemeClr val="bg1">
                    <a:lumMod val="50000"/>
                  </a:schemeClr>
                </a:solidFill>
                <a:latin typeface="+mj-lt"/>
              </a:rPr>
              <a:t>Data management</a:t>
            </a:r>
          </a:p>
          <a:p>
            <a:pPr eaLnBrk="1" hangingPunct="1"/>
            <a:endParaRPr lang="en-US" dirty="0" smtClean="0">
              <a:solidFill>
                <a:schemeClr val="bg1">
                  <a:lumMod val="50000"/>
                </a:schemeClr>
              </a:solidFill>
              <a:latin typeface="+mj-lt"/>
            </a:endParaRPr>
          </a:p>
          <a:p>
            <a:pPr eaLnBrk="1" hangingPunct="1"/>
            <a:r>
              <a:rPr lang="en-US" dirty="0" smtClean="0">
                <a:latin typeface="+mj-lt"/>
              </a:rPr>
              <a:t>Analysis Tools</a:t>
            </a:r>
          </a:p>
          <a:p>
            <a:pPr eaLnBrk="1" hangingPunct="1"/>
            <a:endParaRPr lang="en-US" dirty="0" smtClean="0">
              <a:latin typeface="+mj-lt"/>
            </a:endParaRPr>
          </a:p>
          <a:p>
            <a:pPr eaLnBrk="1" hangingPunct="1"/>
            <a:r>
              <a:rPr lang="en-US" dirty="0" smtClean="0">
                <a:solidFill>
                  <a:schemeClr val="bg1">
                    <a:lumMod val="50000"/>
                  </a:schemeClr>
                </a:solidFill>
                <a:latin typeface="+mj-lt"/>
              </a:rPr>
              <a:t>Publishing Data</a:t>
            </a:r>
          </a:p>
          <a:p>
            <a:pPr eaLnBrk="1" hangingPunct="1"/>
            <a:endParaRPr lang="en-US" dirty="0" smtClean="0">
              <a:latin typeface="+mj-lt"/>
            </a:endParaRPr>
          </a:p>
        </p:txBody>
      </p:sp>
      <p:sp>
        <p:nvSpPr>
          <p:cNvPr id="42" name="Content Placeholder 41"/>
          <p:cNvSpPr>
            <a:spLocks noGrp="1"/>
          </p:cNvSpPr>
          <p:nvPr>
            <p:ph sz="half" idx="2"/>
          </p:nvPr>
        </p:nvSpPr>
        <p:spPr>
          <a:xfrm>
            <a:off x="4621754" y="1911612"/>
            <a:ext cx="4240213" cy="4187737"/>
          </a:xfrm>
        </p:spPr>
        <p:txBody>
          <a:bodyPr/>
          <a:lstStyle/>
          <a:p>
            <a:pPr eaLnBrk="1" hangingPunct="1"/>
            <a:r>
              <a:rPr lang="en-US" sz="2000" dirty="0" err="1" smtClean="0">
                <a:latin typeface="+mj-lt"/>
              </a:rPr>
              <a:t>Polyphasic</a:t>
            </a:r>
            <a:r>
              <a:rPr lang="en-US" sz="2000" dirty="0" smtClean="0">
                <a:latin typeface="+mj-lt"/>
              </a:rPr>
              <a:t> identification</a:t>
            </a:r>
          </a:p>
          <a:p>
            <a:pPr eaLnBrk="1" hangingPunct="1"/>
            <a:r>
              <a:rPr lang="en-US" sz="2000" dirty="0" err="1" smtClean="0">
                <a:latin typeface="+mj-lt"/>
              </a:rPr>
              <a:t>Polyphasic</a:t>
            </a:r>
            <a:r>
              <a:rPr lang="en-US" sz="2000" dirty="0" smtClean="0">
                <a:latin typeface="+mj-lt"/>
              </a:rPr>
              <a:t> classification</a:t>
            </a:r>
          </a:p>
          <a:p>
            <a:pPr eaLnBrk="1" hangingPunct="1"/>
            <a:r>
              <a:rPr lang="en-US" sz="2000" dirty="0" smtClean="0">
                <a:latin typeface="+mj-lt"/>
              </a:rPr>
              <a:t>Gel analysis</a:t>
            </a:r>
          </a:p>
          <a:p>
            <a:pPr eaLnBrk="1" hangingPunct="1"/>
            <a:r>
              <a:rPr lang="en-AU" sz="2000" dirty="0" smtClean="0">
                <a:latin typeface="+mj-lt"/>
              </a:rPr>
              <a:t>Laboratory Information Management System (LIMS)</a:t>
            </a:r>
            <a:endParaRPr lang="en-US" sz="2000" dirty="0" smtClean="0">
              <a:latin typeface="+mj-lt"/>
            </a:endParaRPr>
          </a:p>
          <a:p>
            <a:pPr eaLnBrk="1" hangingPunct="1"/>
            <a:r>
              <a:rPr lang="en-US" sz="2000" dirty="0" smtClean="0">
                <a:latin typeface="+mj-lt"/>
              </a:rPr>
              <a:t>Images analysis</a:t>
            </a:r>
          </a:p>
          <a:p>
            <a:pPr eaLnBrk="1" hangingPunct="1"/>
            <a:r>
              <a:rPr lang="en-US" sz="2000" dirty="0" smtClean="0">
                <a:latin typeface="+mj-lt"/>
              </a:rPr>
              <a:t>Geographic manager</a:t>
            </a:r>
          </a:p>
          <a:p>
            <a:pPr eaLnBrk="1" hangingPunct="1"/>
            <a:r>
              <a:rPr lang="en-US" sz="2000" dirty="0" smtClean="0">
                <a:latin typeface="+mj-lt"/>
              </a:rPr>
              <a:t>Sequence tools</a:t>
            </a:r>
          </a:p>
          <a:p>
            <a:pPr lvl="1" eaLnBrk="1" hangingPunct="1"/>
            <a:r>
              <a:rPr lang="en-US" sz="2000" dirty="0" err="1" smtClean="0">
                <a:latin typeface="+mj-lt"/>
              </a:rPr>
              <a:t>Pairwise</a:t>
            </a:r>
            <a:r>
              <a:rPr lang="en-US" sz="2000" dirty="0" smtClean="0">
                <a:latin typeface="+mj-lt"/>
              </a:rPr>
              <a:t> alignment</a:t>
            </a:r>
          </a:p>
          <a:p>
            <a:pPr lvl="1" eaLnBrk="1" hangingPunct="1"/>
            <a:r>
              <a:rPr lang="en-US" sz="2000" dirty="0" smtClean="0">
                <a:latin typeface="+mj-lt"/>
              </a:rPr>
              <a:t>Multiple alignment and trace file edition</a:t>
            </a:r>
          </a:p>
          <a:p>
            <a:endParaRPr lang="en-AU" dirty="0">
              <a:latin typeface="+mj-lt"/>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0" descr="Data_management.jpg"/>
          <p:cNvPicPr>
            <a:picLocks noChangeAspect="1"/>
          </p:cNvPicPr>
          <p:nvPr/>
        </p:nvPicPr>
        <p:blipFill>
          <a:blip r:embed="rId3"/>
          <a:srcRect/>
          <a:stretch>
            <a:fillRect/>
          </a:stretch>
        </p:blipFill>
        <p:spPr bwMode="auto">
          <a:xfrm>
            <a:off x="5497080" y="3938154"/>
            <a:ext cx="2313131" cy="1734849"/>
          </a:xfrm>
          <a:prstGeom prst="rect">
            <a:avLst/>
          </a:prstGeom>
          <a:noFill/>
          <a:ln w="9525">
            <a:noFill/>
            <a:miter lim="800000"/>
            <a:headEnd/>
            <a:tailEnd/>
          </a:ln>
        </p:spPr>
      </p:pic>
      <p:sp>
        <p:nvSpPr>
          <p:cNvPr id="15362" name="Rectangle 11"/>
          <p:cNvSpPr>
            <a:spLocks noGrp="1" noChangeArrowheads="1"/>
          </p:cNvSpPr>
          <p:nvPr>
            <p:ph type="title"/>
          </p:nvPr>
        </p:nvSpPr>
        <p:spPr/>
        <p:txBody>
          <a:bodyPr/>
          <a:lstStyle/>
          <a:p>
            <a:pPr eaLnBrk="1" hangingPunct="1"/>
            <a:r>
              <a:rPr lang="en-US" dirty="0" smtClean="0"/>
              <a:t>Introduction</a:t>
            </a:r>
          </a:p>
        </p:txBody>
      </p:sp>
      <p:sp>
        <p:nvSpPr>
          <p:cNvPr id="15363" name="Rectangle 12"/>
          <p:cNvSpPr>
            <a:spLocks noGrp="1" noChangeArrowheads="1"/>
          </p:cNvSpPr>
          <p:nvPr>
            <p:ph type="body" idx="1"/>
          </p:nvPr>
        </p:nvSpPr>
        <p:spPr/>
        <p:txBody>
          <a:bodyPr/>
          <a:lstStyle/>
          <a:p>
            <a:pPr>
              <a:buNone/>
            </a:pPr>
            <a:r>
              <a:rPr lang="en-AU" dirty="0" smtClean="0">
                <a:latin typeface="+mj-lt"/>
              </a:rPr>
              <a:t>Aim of this demonstration:</a:t>
            </a:r>
          </a:p>
          <a:p>
            <a:pPr>
              <a:buNone/>
            </a:pPr>
            <a:endParaRPr lang="en-AU" dirty="0" smtClean="0">
              <a:latin typeface="+mj-lt"/>
            </a:endParaRPr>
          </a:p>
          <a:p>
            <a:r>
              <a:rPr lang="en-AU" dirty="0" smtClean="0">
                <a:latin typeface="+mj-lt"/>
              </a:rPr>
              <a:t>Provide an overview of BioloMICS</a:t>
            </a:r>
          </a:p>
          <a:p>
            <a:endParaRPr lang="en-AU" dirty="0" smtClean="0">
              <a:latin typeface="+mj-lt"/>
            </a:endParaRPr>
          </a:p>
          <a:p>
            <a:r>
              <a:rPr lang="en-AU" dirty="0" smtClean="0">
                <a:latin typeface="+mj-lt"/>
              </a:rPr>
              <a:t>Outline the ‘Atlas of Living Australia’ offering for CHACM-member institutions</a:t>
            </a:r>
          </a:p>
        </p:txBody>
      </p:sp>
      <p:pic>
        <p:nvPicPr>
          <p:cNvPr id="43"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pic>
        <p:nvPicPr>
          <p:cNvPr id="9" name="Picture 7"/>
          <p:cNvPicPr>
            <a:picLocks noChangeAspect="1" noChangeArrowheads="1"/>
          </p:cNvPicPr>
          <p:nvPr/>
        </p:nvPicPr>
        <p:blipFill>
          <a:blip r:embed="rId5"/>
          <a:srcRect/>
          <a:stretch>
            <a:fillRect/>
          </a:stretch>
        </p:blipFill>
        <p:spPr bwMode="auto">
          <a:xfrm>
            <a:off x="3914775" y="4488873"/>
            <a:ext cx="2725696" cy="1850015"/>
          </a:xfrm>
          <a:prstGeom prst="rect">
            <a:avLst/>
          </a:prstGeom>
          <a:noFill/>
          <a:ln w="9525">
            <a:noFill/>
            <a:miter lim="800000"/>
            <a:headEnd/>
            <a:tailEnd/>
          </a:ln>
        </p:spPr>
      </p:pic>
      <p:pic>
        <p:nvPicPr>
          <p:cNvPr id="7" name="Content Placeholder 40" descr="GIS.jpg"/>
          <p:cNvPicPr>
            <a:picLocks noChangeAspect="1"/>
          </p:cNvPicPr>
          <p:nvPr/>
        </p:nvPicPr>
        <p:blipFill>
          <a:blip r:embed="rId6"/>
          <a:srcRect l="-19780" r="-19780"/>
          <a:stretch>
            <a:fillRect/>
          </a:stretch>
        </p:blipFill>
        <p:spPr bwMode="auto">
          <a:xfrm>
            <a:off x="2067791" y="4062845"/>
            <a:ext cx="3094399" cy="1701800"/>
          </a:xfrm>
          <a:prstGeom prst="rect">
            <a:avLst/>
          </a:prstGeom>
          <a:noFill/>
          <a:ln w="9525">
            <a:noFill/>
            <a:miter lim="800000"/>
            <a:headEnd/>
            <a:tailEnd/>
          </a:ln>
        </p:spPr>
      </p:pic>
      <p:pic>
        <p:nvPicPr>
          <p:cNvPr id="5" name="Content Placeholder 40" descr="Electrophoresis.jpg"/>
          <p:cNvPicPr>
            <a:picLocks noChangeAspect="1"/>
          </p:cNvPicPr>
          <p:nvPr/>
        </p:nvPicPr>
        <p:blipFill>
          <a:blip r:embed="rId7"/>
          <a:srcRect l="-20293" r="-20293"/>
          <a:stretch>
            <a:fillRect/>
          </a:stretch>
        </p:blipFill>
        <p:spPr bwMode="auto">
          <a:xfrm>
            <a:off x="249381" y="4592780"/>
            <a:ext cx="3274941" cy="1801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Polyphasic identification</a:t>
            </a:r>
          </a:p>
        </p:txBody>
      </p:sp>
      <p:pic>
        <p:nvPicPr>
          <p:cNvPr id="48131" name="Content Placeholder 40" descr="Identification.jpg"/>
          <p:cNvPicPr>
            <a:picLocks noGrp="1" noChangeAspect="1"/>
          </p:cNvPicPr>
          <p:nvPr>
            <p:ph idx="1"/>
          </p:nvPr>
        </p:nvPicPr>
        <p:blipFill>
          <a:blip r:embed="rId3"/>
          <a:srcRect l="-15424" r="-15424"/>
          <a:stretch>
            <a:fillRect/>
          </a:stretch>
        </p:blipFill>
        <p:spPr>
          <a:xfrm>
            <a:off x="457200" y="1323975"/>
            <a:ext cx="8229600" cy="4525963"/>
          </a:xfrm>
        </p:spPr>
      </p:pic>
      <p:sp>
        <p:nvSpPr>
          <p:cNvPr id="42" name="Content Placeholder 2"/>
          <p:cNvSpPr txBox="1">
            <a:spLocks/>
          </p:cNvSpPr>
          <p:nvPr/>
        </p:nvSpPr>
        <p:spPr>
          <a:xfrm>
            <a:off x="0" y="5252027"/>
            <a:ext cx="9144000" cy="1131888"/>
          </a:xfrm>
          <a:prstGeom prst="rect">
            <a:avLst/>
          </a:prstGeom>
          <a:solidFill>
            <a:schemeClr val="bg1">
              <a:alpha val="43000"/>
            </a:schemeClr>
          </a:solidFill>
        </p:spPr>
        <p:txBody>
          <a:bodyPr>
            <a:normAutofit/>
          </a:bodyPr>
          <a:lstStyle/>
          <a:p>
            <a:pPr marL="342900" indent="-342900" algn="ctr">
              <a:lnSpc>
                <a:spcPct val="90000"/>
              </a:lnSpc>
              <a:spcBef>
                <a:spcPct val="20000"/>
              </a:spcBef>
            </a:pPr>
            <a:r>
              <a:rPr lang="en-US" sz="2700" dirty="0">
                <a:latin typeface="+mj-lt"/>
              </a:rPr>
              <a:t>Unknown record &lt;-&gt; Unlimited # reference records</a:t>
            </a:r>
          </a:p>
          <a:p>
            <a:pPr marL="342900" indent="-342900" algn="ctr">
              <a:lnSpc>
                <a:spcPct val="90000"/>
              </a:lnSpc>
              <a:spcBef>
                <a:spcPct val="20000"/>
              </a:spcBef>
            </a:pPr>
            <a:r>
              <a:rPr lang="en-US" sz="2700" dirty="0">
                <a:latin typeface="+mj-lt"/>
              </a:rPr>
              <a:t>Any selection of characters or fields</a:t>
            </a:r>
            <a:endParaRPr lang="en-US" sz="2400" dirty="0">
              <a:latin typeface="+mj-lt"/>
            </a:endParaRPr>
          </a:p>
        </p:txBody>
      </p:sp>
      <p:pic>
        <p:nvPicPr>
          <p:cNvPr id="43"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1154113" y="1323975"/>
            <a:ext cx="6761162" cy="4525963"/>
          </a:xfrm>
          <a:prstGeom prst="rect">
            <a:avLst/>
          </a:prstGeom>
          <a:noFill/>
          <a:ln w="9525">
            <a:miter lim="800000"/>
            <a:headEnd/>
            <a:tailEnd/>
          </a:ln>
        </p:spPr>
      </p:pic>
      <p:sp>
        <p:nvSpPr>
          <p:cNvPr id="50179" name="Title 1"/>
          <p:cNvSpPr>
            <a:spLocks noGrp="1"/>
          </p:cNvSpPr>
          <p:nvPr>
            <p:ph type="title"/>
          </p:nvPr>
        </p:nvSpPr>
        <p:spPr/>
        <p:txBody>
          <a:bodyPr/>
          <a:lstStyle/>
          <a:p>
            <a:pPr eaLnBrk="1" hangingPunct="1"/>
            <a:r>
              <a:rPr lang="en-US" smtClean="0"/>
              <a:t>Polyphasic classification</a:t>
            </a:r>
          </a:p>
        </p:txBody>
      </p:sp>
      <p:sp>
        <p:nvSpPr>
          <p:cNvPr id="45" name="Content Placeholder 2"/>
          <p:cNvSpPr txBox="1">
            <a:spLocks/>
          </p:cNvSpPr>
          <p:nvPr/>
        </p:nvSpPr>
        <p:spPr>
          <a:xfrm>
            <a:off x="0" y="5283200"/>
            <a:ext cx="9144000" cy="1131888"/>
          </a:xfrm>
          <a:prstGeom prst="rect">
            <a:avLst/>
          </a:prstGeom>
          <a:solidFill>
            <a:schemeClr val="bg1">
              <a:alpha val="43000"/>
            </a:schemeClr>
          </a:solidFill>
        </p:spPr>
        <p:txBody>
          <a:bodyPr>
            <a:normAutofit/>
          </a:bodyPr>
          <a:lstStyle/>
          <a:p>
            <a:pPr marL="342900" indent="-342900" algn="ctr">
              <a:lnSpc>
                <a:spcPct val="90000"/>
              </a:lnSpc>
              <a:spcBef>
                <a:spcPct val="20000"/>
              </a:spcBef>
            </a:pPr>
            <a:r>
              <a:rPr lang="en-US" sz="3200" dirty="0">
                <a:latin typeface="+mj-lt"/>
              </a:rPr>
              <a:t>Set of records</a:t>
            </a:r>
          </a:p>
          <a:p>
            <a:pPr marL="342900" indent="-342900" algn="ctr">
              <a:lnSpc>
                <a:spcPct val="90000"/>
              </a:lnSpc>
              <a:spcBef>
                <a:spcPct val="20000"/>
              </a:spcBef>
            </a:pPr>
            <a:r>
              <a:rPr lang="en-US" sz="3200" dirty="0">
                <a:latin typeface="+mj-lt"/>
              </a:rPr>
              <a:t>Any selection of characters or fields</a:t>
            </a:r>
            <a:endParaRPr lang="en-US" sz="2800" dirty="0">
              <a:latin typeface="+mj-lt"/>
            </a:endParaRP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pPr eaLnBrk="1" hangingPunct="1"/>
            <a:r>
              <a:rPr lang="en-US" smtClean="0"/>
              <a:t>Presenting the results</a:t>
            </a:r>
          </a:p>
        </p:txBody>
      </p:sp>
      <p:pic>
        <p:nvPicPr>
          <p:cNvPr id="8" name="Picture 2"/>
          <p:cNvPicPr>
            <a:picLocks noChangeAspect="1" noChangeArrowheads="1"/>
          </p:cNvPicPr>
          <p:nvPr/>
        </p:nvPicPr>
        <p:blipFill>
          <a:blip r:embed="rId3"/>
          <a:srcRect/>
          <a:stretch>
            <a:fillRect/>
          </a:stretch>
        </p:blipFill>
        <p:spPr bwMode="auto">
          <a:xfrm>
            <a:off x="231775" y="1600200"/>
            <a:ext cx="5038725" cy="2578100"/>
          </a:xfrm>
          <a:prstGeom prst="rect">
            <a:avLst/>
          </a:prstGeom>
          <a:noFill/>
          <a:ln w="9525">
            <a:miter lim="800000"/>
            <a:headEnd/>
            <a:tailEnd/>
          </a:ln>
        </p:spPr>
      </p:pic>
      <p:sp>
        <p:nvSpPr>
          <p:cNvPr id="52229" name="TextBox 45"/>
          <p:cNvSpPr txBox="1">
            <a:spLocks noChangeArrowheads="1"/>
          </p:cNvSpPr>
          <p:nvPr/>
        </p:nvSpPr>
        <p:spPr bwMode="auto">
          <a:xfrm>
            <a:off x="228600" y="3822700"/>
            <a:ext cx="5165725" cy="584775"/>
          </a:xfrm>
          <a:prstGeom prst="rect">
            <a:avLst/>
          </a:prstGeom>
          <a:solidFill>
            <a:schemeClr val="bg1">
              <a:alpha val="43137"/>
            </a:schemeClr>
          </a:solidFill>
          <a:ln w="9525">
            <a:noFill/>
            <a:miter lim="800000"/>
            <a:headEnd/>
            <a:tailEnd/>
          </a:ln>
        </p:spPr>
        <p:txBody>
          <a:bodyPr>
            <a:spAutoFit/>
          </a:bodyPr>
          <a:lstStyle/>
          <a:p>
            <a:r>
              <a:rPr lang="en-US" sz="3000" dirty="0">
                <a:latin typeface="+mj-lt"/>
              </a:rPr>
              <a:t>Agglomerative clustering tree</a:t>
            </a:r>
            <a:r>
              <a:rPr lang="en-US" sz="3200" dirty="0">
                <a:latin typeface="+mj-lt"/>
              </a:rPr>
              <a:t> </a:t>
            </a:r>
          </a:p>
        </p:txBody>
      </p:sp>
      <p:pic>
        <p:nvPicPr>
          <p:cNvPr id="43" name="Picture 11"/>
          <p:cNvPicPr>
            <a:picLocks noChangeAspect="1" noChangeArrowheads="1"/>
          </p:cNvPicPr>
          <p:nvPr/>
        </p:nvPicPr>
        <p:blipFill>
          <a:blip r:embed="rId4"/>
          <a:srcRect/>
          <a:stretch>
            <a:fillRect/>
          </a:stretch>
        </p:blipFill>
        <p:spPr bwMode="auto">
          <a:xfrm>
            <a:off x="5270500" y="2139950"/>
            <a:ext cx="3592513" cy="3848100"/>
          </a:xfrm>
          <a:prstGeom prst="rect">
            <a:avLst/>
          </a:prstGeom>
          <a:noFill/>
          <a:ln w="9525">
            <a:noFill/>
            <a:miter lim="800000"/>
            <a:headEnd/>
            <a:tailEnd/>
          </a:ln>
        </p:spPr>
      </p:pic>
      <p:sp>
        <p:nvSpPr>
          <p:cNvPr id="44" name="TextBox 43"/>
          <p:cNvSpPr txBox="1">
            <a:spLocks noChangeArrowheads="1"/>
          </p:cNvSpPr>
          <p:nvPr/>
        </p:nvSpPr>
        <p:spPr bwMode="auto">
          <a:xfrm>
            <a:off x="1063625" y="5403850"/>
            <a:ext cx="4770438" cy="549275"/>
          </a:xfrm>
          <a:prstGeom prst="rect">
            <a:avLst/>
          </a:prstGeom>
          <a:solidFill>
            <a:schemeClr val="bg1">
              <a:alpha val="43137"/>
            </a:schemeClr>
          </a:solidFill>
          <a:ln w="9525">
            <a:noFill/>
            <a:miter lim="800000"/>
            <a:headEnd/>
            <a:tailEnd/>
          </a:ln>
        </p:spPr>
        <p:txBody>
          <a:bodyPr>
            <a:spAutoFit/>
          </a:bodyPr>
          <a:lstStyle/>
          <a:p>
            <a:r>
              <a:rPr lang="en-US" sz="3000" dirty="0">
                <a:latin typeface="+mj-lt"/>
              </a:rPr>
              <a:t>Multi-Dimensional Scaling</a:t>
            </a:r>
          </a:p>
        </p:txBody>
      </p:sp>
      <p:pic>
        <p:nvPicPr>
          <p:cNvPr id="45" name="Picture 52" descr="BioloMICS logo on white"/>
          <p:cNvPicPr>
            <a:picLocks noChangeAspect="1" noChangeArrowheads="1"/>
          </p:cNvPicPr>
          <p:nvPr/>
        </p:nvPicPr>
        <p:blipFill>
          <a:blip r:embed="rId5"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Gel analysis</a:t>
            </a:r>
          </a:p>
        </p:txBody>
      </p:sp>
      <p:pic>
        <p:nvPicPr>
          <p:cNvPr id="54275" name="Content Placeholder 40" descr="Electrophoresis.jpg"/>
          <p:cNvPicPr>
            <a:picLocks noGrp="1" noChangeAspect="1"/>
          </p:cNvPicPr>
          <p:nvPr>
            <p:ph idx="1"/>
          </p:nvPr>
        </p:nvPicPr>
        <p:blipFill>
          <a:blip r:embed="rId3"/>
          <a:srcRect l="-20293" r="-20293"/>
          <a:stretch>
            <a:fillRect/>
          </a:stretch>
        </p:blipFill>
        <p:spPr>
          <a:xfrm>
            <a:off x="457200" y="1265238"/>
            <a:ext cx="8229600" cy="4525962"/>
          </a:xfrm>
        </p:spPr>
      </p:pic>
      <p:sp>
        <p:nvSpPr>
          <p:cNvPr id="54277" name="TextBox 41"/>
          <p:cNvSpPr txBox="1">
            <a:spLocks noChangeArrowheads="1"/>
          </p:cNvSpPr>
          <p:nvPr/>
        </p:nvSpPr>
        <p:spPr bwMode="auto">
          <a:xfrm>
            <a:off x="0" y="5410634"/>
            <a:ext cx="9144000" cy="1006475"/>
          </a:xfrm>
          <a:prstGeom prst="rect">
            <a:avLst/>
          </a:prstGeom>
          <a:solidFill>
            <a:schemeClr val="bg1">
              <a:alpha val="56862"/>
            </a:schemeClr>
          </a:solidFill>
          <a:ln w="9525">
            <a:noFill/>
            <a:miter lim="800000"/>
            <a:headEnd/>
            <a:tailEnd/>
          </a:ln>
        </p:spPr>
        <p:txBody>
          <a:bodyPr>
            <a:spAutoFit/>
          </a:bodyPr>
          <a:lstStyle/>
          <a:p>
            <a:pPr>
              <a:buFont typeface="Arial" charset="0"/>
              <a:buChar char="•"/>
            </a:pPr>
            <a:r>
              <a:rPr lang="en-US" sz="3000" dirty="0">
                <a:latin typeface="+mj-lt"/>
              </a:rPr>
              <a:t>  Any format can be opened, filtered and modified</a:t>
            </a:r>
          </a:p>
          <a:p>
            <a:pPr>
              <a:buFont typeface="Arial" charset="0"/>
              <a:buChar char="•"/>
            </a:pPr>
            <a:r>
              <a:rPr lang="en-US" sz="3000" dirty="0">
                <a:latin typeface="+mj-lt"/>
              </a:rPr>
              <a:t>  Automatic lane and band detection</a:t>
            </a:r>
            <a:endParaRPr lang="en-US" sz="3200" dirty="0">
              <a:latin typeface="+mj-lt"/>
            </a:endParaRP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D:\users\duong\Doc\BiolomicHelpFiles\Lims\LIMSFlow.jpg"/>
          <p:cNvPicPr>
            <a:picLocks noChangeAspect="1" noChangeArrowheads="1"/>
          </p:cNvPicPr>
          <p:nvPr/>
        </p:nvPicPr>
        <p:blipFill>
          <a:blip r:embed="rId3"/>
          <a:srcRect/>
          <a:stretch>
            <a:fillRect/>
          </a:stretch>
        </p:blipFill>
        <p:spPr bwMode="auto">
          <a:xfrm>
            <a:off x="1751445" y="1177636"/>
            <a:ext cx="5330825" cy="4276725"/>
          </a:xfrm>
          <a:prstGeom prst="rect">
            <a:avLst/>
          </a:prstGeom>
          <a:noFill/>
          <a:ln w="9525">
            <a:noFill/>
            <a:miter lim="800000"/>
            <a:headEnd/>
            <a:tailEnd/>
          </a:ln>
        </p:spPr>
      </p:pic>
      <p:sp>
        <p:nvSpPr>
          <p:cNvPr id="56323" name="Title 1"/>
          <p:cNvSpPr>
            <a:spLocks noGrp="1"/>
          </p:cNvSpPr>
          <p:nvPr>
            <p:ph type="title"/>
          </p:nvPr>
        </p:nvSpPr>
        <p:spPr/>
        <p:txBody>
          <a:bodyPr/>
          <a:lstStyle/>
          <a:p>
            <a:pPr eaLnBrk="1" hangingPunct="1"/>
            <a:r>
              <a:rPr lang="en-US" smtClean="0"/>
              <a:t>LIMS</a:t>
            </a:r>
          </a:p>
        </p:txBody>
      </p:sp>
      <p:sp>
        <p:nvSpPr>
          <p:cNvPr id="56325" name="TextBox 41"/>
          <p:cNvSpPr txBox="1">
            <a:spLocks noChangeArrowheads="1"/>
          </p:cNvSpPr>
          <p:nvPr/>
        </p:nvSpPr>
        <p:spPr bwMode="auto">
          <a:xfrm>
            <a:off x="1091046" y="5452930"/>
            <a:ext cx="7041736" cy="830997"/>
          </a:xfrm>
          <a:prstGeom prst="rect">
            <a:avLst/>
          </a:prstGeom>
          <a:solidFill>
            <a:schemeClr val="bg1">
              <a:alpha val="56862"/>
            </a:schemeClr>
          </a:solidFill>
          <a:ln w="9525">
            <a:noFill/>
            <a:miter lim="800000"/>
            <a:headEnd/>
            <a:tailEnd/>
          </a:ln>
        </p:spPr>
        <p:txBody>
          <a:bodyPr wrap="square">
            <a:spAutoFit/>
          </a:bodyPr>
          <a:lstStyle/>
          <a:p>
            <a:pPr marL="355600" indent="-355600">
              <a:buFont typeface="Arial" pitchFamily="34" charset="0"/>
              <a:buChar char="•"/>
            </a:pPr>
            <a:r>
              <a:rPr lang="en-US" sz="2400" dirty="0" smtClean="0">
                <a:latin typeface="+mj-lt"/>
              </a:rPr>
              <a:t>Laboratory </a:t>
            </a:r>
            <a:r>
              <a:rPr lang="en-US" sz="2400" dirty="0">
                <a:latin typeface="+mj-lt"/>
              </a:rPr>
              <a:t>Information Management System</a:t>
            </a:r>
          </a:p>
          <a:p>
            <a:pPr marL="355600" indent="-355600">
              <a:buFont typeface="Arial" pitchFamily="34" charset="0"/>
              <a:buChar char="•"/>
            </a:pPr>
            <a:r>
              <a:rPr lang="en-US" sz="2400" dirty="0" smtClean="0">
                <a:latin typeface="+mj-lt"/>
              </a:rPr>
              <a:t>To </a:t>
            </a:r>
            <a:r>
              <a:rPr lang="en-US" sz="2400" dirty="0">
                <a:latin typeface="+mj-lt"/>
              </a:rPr>
              <a:t>manage and track sequencing operations</a:t>
            </a: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Image analysis</a:t>
            </a:r>
          </a:p>
        </p:txBody>
      </p:sp>
      <p:pic>
        <p:nvPicPr>
          <p:cNvPr id="58371" name="Content Placeholder 40" descr="MeasurementsPictures.jpg"/>
          <p:cNvPicPr>
            <a:picLocks noGrp="1" noChangeAspect="1"/>
          </p:cNvPicPr>
          <p:nvPr>
            <p:ph idx="1"/>
          </p:nvPr>
        </p:nvPicPr>
        <p:blipFill>
          <a:blip r:embed="rId3"/>
          <a:srcRect l="-55667" r="-55667"/>
          <a:stretch>
            <a:fillRect/>
          </a:stretch>
        </p:blipFill>
        <p:spPr>
          <a:xfrm>
            <a:off x="457200" y="1417638"/>
            <a:ext cx="8229600" cy="4525962"/>
          </a:xfrm>
        </p:spPr>
      </p:pic>
      <p:sp>
        <p:nvSpPr>
          <p:cNvPr id="58373" name="TextBox 41"/>
          <p:cNvSpPr txBox="1">
            <a:spLocks noChangeArrowheads="1"/>
          </p:cNvSpPr>
          <p:nvPr/>
        </p:nvSpPr>
        <p:spPr bwMode="auto">
          <a:xfrm>
            <a:off x="0" y="5681518"/>
            <a:ext cx="9144000" cy="579438"/>
          </a:xfrm>
          <a:prstGeom prst="rect">
            <a:avLst/>
          </a:prstGeom>
          <a:solidFill>
            <a:schemeClr val="bg1">
              <a:alpha val="56862"/>
            </a:schemeClr>
          </a:solidFill>
          <a:ln w="9525">
            <a:noFill/>
            <a:miter lim="800000"/>
            <a:headEnd/>
            <a:tailEnd/>
          </a:ln>
        </p:spPr>
        <p:txBody>
          <a:bodyPr>
            <a:spAutoFit/>
          </a:bodyPr>
          <a:lstStyle/>
          <a:p>
            <a:pPr algn="ctr"/>
            <a:r>
              <a:rPr lang="en-US" sz="3200" dirty="0">
                <a:latin typeface="+mj-lt"/>
              </a:rPr>
              <a:t>Measurements of objects present on a picture</a:t>
            </a: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Geographic manager</a:t>
            </a:r>
          </a:p>
        </p:txBody>
      </p:sp>
      <p:pic>
        <p:nvPicPr>
          <p:cNvPr id="60419" name="Content Placeholder 40" descr="GIS.jpg"/>
          <p:cNvPicPr>
            <a:picLocks noGrp="1" noChangeAspect="1"/>
          </p:cNvPicPr>
          <p:nvPr>
            <p:ph idx="1"/>
          </p:nvPr>
        </p:nvPicPr>
        <p:blipFill>
          <a:blip r:embed="rId3"/>
          <a:srcRect l="-19780" r="-19780"/>
          <a:stretch>
            <a:fillRect/>
          </a:stretch>
        </p:blipFill>
        <p:spPr>
          <a:xfrm>
            <a:off x="457200" y="1290638"/>
            <a:ext cx="8229600" cy="4525962"/>
          </a:xfrm>
        </p:spPr>
      </p:pic>
      <p:sp>
        <p:nvSpPr>
          <p:cNvPr id="60421" name="TextBox 41"/>
          <p:cNvSpPr txBox="1">
            <a:spLocks noChangeArrowheads="1"/>
          </p:cNvSpPr>
          <p:nvPr/>
        </p:nvSpPr>
        <p:spPr bwMode="auto">
          <a:xfrm>
            <a:off x="0" y="5681518"/>
            <a:ext cx="9144000" cy="579438"/>
          </a:xfrm>
          <a:prstGeom prst="rect">
            <a:avLst/>
          </a:prstGeom>
          <a:solidFill>
            <a:schemeClr val="bg1">
              <a:alpha val="56862"/>
            </a:schemeClr>
          </a:solidFill>
          <a:ln w="9525">
            <a:noFill/>
            <a:miter lim="800000"/>
            <a:headEnd/>
            <a:tailEnd/>
          </a:ln>
        </p:spPr>
        <p:txBody>
          <a:bodyPr>
            <a:spAutoFit/>
          </a:bodyPr>
          <a:lstStyle/>
          <a:p>
            <a:pPr algn="ctr"/>
            <a:r>
              <a:rPr lang="en-US" sz="3200" dirty="0">
                <a:latin typeface="+mj-lt"/>
              </a:rPr>
              <a:t>Locate strains on the map by lat/long or text field</a:t>
            </a: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Pairwise alignment</a:t>
            </a:r>
          </a:p>
        </p:txBody>
      </p:sp>
      <p:pic>
        <p:nvPicPr>
          <p:cNvPr id="62467" name="Content Placeholder 40" descr="PairwiseAlignments.jpg"/>
          <p:cNvPicPr>
            <a:picLocks noGrp="1" noChangeAspect="1"/>
          </p:cNvPicPr>
          <p:nvPr>
            <p:ph idx="1"/>
          </p:nvPr>
        </p:nvPicPr>
        <p:blipFill>
          <a:blip r:embed="rId3"/>
          <a:srcRect l="-25087" r="-25087"/>
          <a:stretch>
            <a:fillRect/>
          </a:stretch>
        </p:blipFill>
        <p:spPr>
          <a:xfrm>
            <a:off x="457200" y="1292225"/>
            <a:ext cx="8229600" cy="4525963"/>
          </a:xfrm>
        </p:spPr>
      </p:pic>
      <p:sp>
        <p:nvSpPr>
          <p:cNvPr id="62469" name="TextBox 41"/>
          <p:cNvSpPr txBox="1">
            <a:spLocks noChangeArrowheads="1"/>
          </p:cNvSpPr>
          <p:nvPr/>
        </p:nvSpPr>
        <p:spPr bwMode="auto">
          <a:xfrm>
            <a:off x="0" y="5234854"/>
            <a:ext cx="9144000" cy="1006475"/>
          </a:xfrm>
          <a:prstGeom prst="rect">
            <a:avLst/>
          </a:prstGeom>
          <a:solidFill>
            <a:schemeClr val="bg1">
              <a:alpha val="56862"/>
            </a:schemeClr>
          </a:solidFill>
          <a:ln w="9525">
            <a:noFill/>
            <a:miter lim="800000"/>
            <a:headEnd/>
            <a:tailEnd/>
          </a:ln>
        </p:spPr>
        <p:txBody>
          <a:bodyPr>
            <a:spAutoFit/>
          </a:bodyPr>
          <a:lstStyle/>
          <a:p>
            <a:pPr algn="ctr"/>
            <a:r>
              <a:rPr lang="en-US" sz="3000" dirty="0">
                <a:latin typeface="+mj-lt"/>
              </a:rPr>
              <a:t>Align one sequence against another</a:t>
            </a:r>
          </a:p>
          <a:p>
            <a:pPr algn="ctr"/>
            <a:r>
              <a:rPr lang="en-US" sz="3000" dirty="0">
                <a:latin typeface="+mj-lt"/>
              </a:rPr>
              <a:t>Few sequences against </a:t>
            </a:r>
            <a:r>
              <a:rPr lang="en-US" sz="3000" dirty="0" err="1">
                <a:latin typeface="+mj-lt"/>
              </a:rPr>
              <a:t>Genbank</a:t>
            </a:r>
            <a:r>
              <a:rPr lang="en-US" sz="3000" dirty="0">
                <a:latin typeface="+mj-lt"/>
              </a:rPr>
              <a:t> or local database</a:t>
            </a:r>
            <a:endParaRPr lang="en-US" sz="3200" dirty="0">
              <a:latin typeface="+mj-lt"/>
            </a:endParaRPr>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274638"/>
            <a:ext cx="9144000" cy="1143000"/>
          </a:xfrm>
        </p:spPr>
        <p:txBody>
          <a:bodyPr/>
          <a:lstStyle/>
          <a:p>
            <a:pPr eaLnBrk="1" hangingPunct="1"/>
            <a:r>
              <a:rPr lang="en-US" smtClean="0"/>
              <a:t>Multiple alignment &amp; trace file edition </a:t>
            </a:r>
          </a:p>
        </p:txBody>
      </p:sp>
      <p:pic>
        <p:nvPicPr>
          <p:cNvPr id="64515" name="Content Placeholder 40" descr="MultipleAlignments.jpg"/>
          <p:cNvPicPr>
            <a:picLocks noGrp="1" noChangeAspect="1"/>
          </p:cNvPicPr>
          <p:nvPr>
            <p:ph idx="1"/>
          </p:nvPr>
        </p:nvPicPr>
        <p:blipFill>
          <a:blip r:embed="rId3"/>
          <a:srcRect t="-935" b="-935"/>
          <a:stretch>
            <a:fillRect/>
          </a:stretch>
        </p:blipFill>
        <p:spPr>
          <a:xfrm>
            <a:off x="339725" y="1417638"/>
            <a:ext cx="5135563" cy="2824162"/>
          </a:xfrm>
        </p:spPr>
      </p:pic>
      <p:pic>
        <p:nvPicPr>
          <p:cNvPr id="64517" name="Picture 43" descr="SequencesEdition.jpg"/>
          <p:cNvPicPr>
            <a:picLocks noChangeAspect="1"/>
          </p:cNvPicPr>
          <p:nvPr/>
        </p:nvPicPr>
        <p:blipFill>
          <a:blip r:embed="rId4"/>
          <a:srcRect/>
          <a:stretch>
            <a:fillRect/>
          </a:stretch>
        </p:blipFill>
        <p:spPr bwMode="auto">
          <a:xfrm>
            <a:off x="2978150" y="3182938"/>
            <a:ext cx="6010275" cy="2595562"/>
          </a:xfrm>
          <a:prstGeom prst="rect">
            <a:avLst/>
          </a:prstGeom>
          <a:noFill/>
          <a:ln w="9525">
            <a:noFill/>
            <a:miter lim="800000"/>
            <a:headEnd/>
            <a:tailEnd/>
          </a:ln>
        </p:spPr>
      </p:pic>
      <p:pic>
        <p:nvPicPr>
          <p:cNvPr id="42" name="Picture 52" descr="BioloMICS logo on white"/>
          <p:cNvPicPr>
            <a:picLocks noChangeAspect="1" noChangeArrowheads="1"/>
          </p:cNvPicPr>
          <p:nvPr/>
        </p:nvPicPr>
        <p:blipFill>
          <a:blip r:embed="rId5"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Publishing Data</a:t>
            </a:r>
          </a:p>
        </p:txBody>
      </p:sp>
      <p:sp>
        <p:nvSpPr>
          <p:cNvPr id="46083" name="Content Placeholder 2"/>
          <p:cNvSpPr>
            <a:spLocks noGrp="1"/>
          </p:cNvSpPr>
          <p:nvPr>
            <p:ph sz="half" idx="1"/>
          </p:nvPr>
        </p:nvSpPr>
        <p:spPr/>
        <p:txBody>
          <a:bodyPr/>
          <a:lstStyle/>
          <a:p>
            <a:pPr eaLnBrk="1" hangingPunct="1"/>
            <a:endParaRPr lang="en-US" dirty="0" smtClean="0">
              <a:latin typeface="+mj-lt"/>
            </a:endParaRPr>
          </a:p>
          <a:p>
            <a:pPr eaLnBrk="1" hangingPunct="1"/>
            <a:r>
              <a:rPr lang="en-US" dirty="0" smtClean="0">
                <a:solidFill>
                  <a:schemeClr val="bg1">
                    <a:lumMod val="50000"/>
                  </a:schemeClr>
                </a:solidFill>
                <a:latin typeface="+mj-lt"/>
              </a:rPr>
              <a:t>Data management</a:t>
            </a:r>
          </a:p>
          <a:p>
            <a:pPr eaLnBrk="1" hangingPunct="1"/>
            <a:endParaRPr lang="en-US" dirty="0" smtClean="0">
              <a:solidFill>
                <a:schemeClr val="bg1">
                  <a:lumMod val="50000"/>
                </a:schemeClr>
              </a:solidFill>
              <a:latin typeface="+mj-lt"/>
            </a:endParaRPr>
          </a:p>
          <a:p>
            <a:pPr eaLnBrk="1" hangingPunct="1"/>
            <a:r>
              <a:rPr lang="en-US" dirty="0" smtClean="0">
                <a:solidFill>
                  <a:schemeClr val="bg1">
                    <a:lumMod val="50000"/>
                  </a:schemeClr>
                </a:solidFill>
                <a:latin typeface="+mj-lt"/>
              </a:rPr>
              <a:t>Analysis Tools</a:t>
            </a:r>
          </a:p>
          <a:p>
            <a:pPr eaLnBrk="1" hangingPunct="1"/>
            <a:endParaRPr lang="en-US" dirty="0" smtClean="0">
              <a:latin typeface="+mj-lt"/>
            </a:endParaRPr>
          </a:p>
          <a:p>
            <a:pPr eaLnBrk="1" hangingPunct="1"/>
            <a:r>
              <a:rPr lang="en-US" dirty="0" smtClean="0">
                <a:latin typeface="+mj-lt"/>
              </a:rPr>
              <a:t>Publishing Data</a:t>
            </a:r>
          </a:p>
        </p:txBody>
      </p:sp>
      <p:sp>
        <p:nvSpPr>
          <p:cNvPr id="5" name="Content Placeholder 4"/>
          <p:cNvSpPr>
            <a:spLocks noGrp="1"/>
          </p:cNvSpPr>
          <p:nvPr>
            <p:ph sz="half" idx="2"/>
          </p:nvPr>
        </p:nvSpPr>
        <p:spPr>
          <a:xfrm>
            <a:off x="4621754" y="2494417"/>
            <a:ext cx="4240213" cy="2841258"/>
          </a:xfrm>
        </p:spPr>
        <p:txBody>
          <a:bodyPr/>
          <a:lstStyle/>
          <a:p>
            <a:pPr eaLnBrk="1" hangingPunct="1"/>
            <a:r>
              <a:rPr lang="en-US" dirty="0" smtClean="0">
                <a:latin typeface="+mj-lt"/>
              </a:rPr>
              <a:t>To Intranet</a:t>
            </a:r>
          </a:p>
          <a:p>
            <a:pPr eaLnBrk="1" hangingPunct="1"/>
            <a:endParaRPr lang="en-US" dirty="0" smtClean="0">
              <a:latin typeface="+mj-lt"/>
            </a:endParaRPr>
          </a:p>
          <a:p>
            <a:pPr eaLnBrk="1" hangingPunct="1"/>
            <a:r>
              <a:rPr lang="en-AU" dirty="0" smtClean="0">
                <a:latin typeface="+mj-lt"/>
              </a:rPr>
              <a:t>To ALA and AMRiN</a:t>
            </a:r>
            <a:endParaRPr lang="en-US" dirty="0" smtClean="0">
              <a:latin typeface="+mj-lt"/>
            </a:endParaRPr>
          </a:p>
          <a:p>
            <a:endParaRPr lang="en-AU" dirty="0">
              <a:latin typeface="+mj-lt"/>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5" name="Picture 15"/>
          <p:cNvPicPr>
            <a:picLocks noChangeAspect="1" noChangeArrowheads="1"/>
          </p:cNvPicPr>
          <p:nvPr/>
        </p:nvPicPr>
        <p:blipFill>
          <a:blip r:embed="rId3"/>
          <a:srcRect/>
          <a:stretch>
            <a:fillRect/>
          </a:stretch>
        </p:blipFill>
        <p:spPr bwMode="auto">
          <a:xfrm>
            <a:off x="2389909" y="2441864"/>
            <a:ext cx="1953252" cy="852920"/>
          </a:xfrm>
          <a:prstGeom prst="rect">
            <a:avLst/>
          </a:prstGeom>
          <a:noFill/>
          <a:ln w="9525">
            <a:noFill/>
            <a:miter lim="800000"/>
            <a:headEnd/>
            <a:tailEnd/>
          </a:ln>
        </p:spPr>
      </p:pic>
      <p:sp>
        <p:nvSpPr>
          <p:cNvPr id="17410" name="Rectangle 11"/>
          <p:cNvSpPr>
            <a:spLocks noGrp="1" noChangeArrowheads="1"/>
          </p:cNvSpPr>
          <p:nvPr>
            <p:ph type="title"/>
          </p:nvPr>
        </p:nvSpPr>
        <p:spPr/>
        <p:txBody>
          <a:bodyPr/>
          <a:lstStyle/>
          <a:p>
            <a:pPr eaLnBrk="1" hangingPunct="1"/>
            <a:r>
              <a:rPr lang="en-US" smtClean="0"/>
              <a:t>What is BioloMICS?</a:t>
            </a:r>
          </a:p>
        </p:txBody>
      </p:sp>
      <p:sp>
        <p:nvSpPr>
          <p:cNvPr id="17411" name="Rectangle 12"/>
          <p:cNvSpPr>
            <a:spLocks noGrp="1" noChangeArrowheads="1"/>
          </p:cNvSpPr>
          <p:nvPr>
            <p:ph type="body" idx="1"/>
          </p:nvPr>
        </p:nvSpPr>
        <p:spPr/>
        <p:txBody>
          <a:bodyPr/>
          <a:lstStyle/>
          <a:p>
            <a:pPr eaLnBrk="1" hangingPunct="1"/>
            <a:r>
              <a:rPr lang="en-US" dirty="0" smtClean="0"/>
              <a:t>Biological collection management system </a:t>
            </a:r>
          </a:p>
          <a:p>
            <a:pPr eaLnBrk="1" hangingPunct="1"/>
            <a:r>
              <a:rPr lang="en-US" dirty="0" smtClean="0"/>
              <a:t>Established in 1999</a:t>
            </a:r>
          </a:p>
          <a:p>
            <a:pPr eaLnBrk="1" hangingPunct="1"/>
            <a:r>
              <a:rPr lang="en-US" dirty="0" smtClean="0"/>
              <a:t>Globally used</a:t>
            </a:r>
          </a:p>
          <a:p>
            <a:pPr eaLnBrk="1" hangingPunct="1"/>
            <a:endParaRPr lang="en-US" dirty="0" smtClean="0"/>
          </a:p>
          <a:p>
            <a:pPr eaLnBrk="1" hangingPunct="1"/>
            <a:endParaRPr lang="en-US" dirty="0" smtClean="0"/>
          </a:p>
          <a:p>
            <a:pPr eaLnBrk="1" hangingPunct="1">
              <a:buFontTx/>
              <a:buNone/>
            </a:pPr>
            <a:r>
              <a:rPr lang="en-US" dirty="0" smtClean="0"/>
              <a:t/>
            </a:r>
            <a:br>
              <a:rPr lang="en-US" dirty="0" smtClean="0"/>
            </a:br>
            <a:r>
              <a:rPr lang="en-US" sz="2800" dirty="0" smtClean="0"/>
              <a:t> </a:t>
            </a:r>
            <a:endParaRPr lang="en-US" dirty="0" smtClean="0"/>
          </a:p>
          <a:p>
            <a:pPr eaLnBrk="1" hangingPunct="1"/>
            <a:r>
              <a:rPr lang="en-US" dirty="0" err="1" smtClean="0"/>
              <a:t>Specialised</a:t>
            </a:r>
            <a:r>
              <a:rPr lang="en-US" dirty="0" smtClean="0"/>
              <a:t> in:</a:t>
            </a:r>
          </a:p>
          <a:p>
            <a:pPr lvl="1" eaLnBrk="1" hangingPunct="1"/>
            <a:r>
              <a:rPr lang="en-US" dirty="0" smtClean="0"/>
              <a:t>Data storage/management</a:t>
            </a:r>
          </a:p>
          <a:p>
            <a:pPr lvl="1" eaLnBrk="1" hangingPunct="1"/>
            <a:r>
              <a:rPr lang="en-US" dirty="0" smtClean="0"/>
              <a:t>Data analysis</a:t>
            </a:r>
          </a:p>
          <a:p>
            <a:pPr lvl="1" eaLnBrk="1" hangingPunct="1"/>
            <a:r>
              <a:rPr lang="en-US" dirty="0" smtClean="0"/>
              <a:t>Publishing of the data</a:t>
            </a:r>
          </a:p>
          <a:p>
            <a:pPr eaLnBrk="1" hangingPunct="1"/>
            <a:endParaRPr lang="en-US" dirty="0" smtClean="0"/>
          </a:p>
        </p:txBody>
      </p:sp>
      <p:pic>
        <p:nvPicPr>
          <p:cNvPr id="42"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pic>
        <p:nvPicPr>
          <p:cNvPr id="66562" name="Picture 2"/>
          <p:cNvPicPr>
            <a:picLocks noChangeAspect="1" noChangeArrowheads="1"/>
          </p:cNvPicPr>
          <p:nvPr/>
        </p:nvPicPr>
        <p:blipFill>
          <a:blip r:embed="rId5"/>
          <a:srcRect/>
          <a:stretch>
            <a:fillRect/>
          </a:stretch>
        </p:blipFill>
        <p:spPr bwMode="auto">
          <a:xfrm>
            <a:off x="658091" y="3647209"/>
            <a:ext cx="937865" cy="665884"/>
          </a:xfrm>
          <a:prstGeom prst="rect">
            <a:avLst/>
          </a:prstGeom>
          <a:noFill/>
          <a:ln w="9525">
            <a:noFill/>
            <a:miter lim="800000"/>
            <a:headEnd/>
            <a:tailEnd/>
          </a:ln>
        </p:spPr>
      </p:pic>
      <p:pic>
        <p:nvPicPr>
          <p:cNvPr id="66565" name="Picture 5"/>
          <p:cNvPicPr>
            <a:picLocks noChangeAspect="1" noChangeArrowheads="1"/>
          </p:cNvPicPr>
          <p:nvPr/>
        </p:nvPicPr>
        <p:blipFill>
          <a:blip r:embed="rId6"/>
          <a:srcRect/>
          <a:stretch>
            <a:fillRect/>
          </a:stretch>
        </p:blipFill>
        <p:spPr bwMode="auto">
          <a:xfrm>
            <a:off x="1917990" y="3584864"/>
            <a:ext cx="1448072" cy="677574"/>
          </a:xfrm>
          <a:prstGeom prst="rect">
            <a:avLst/>
          </a:prstGeom>
          <a:noFill/>
          <a:ln w="9525">
            <a:noFill/>
            <a:miter lim="800000"/>
            <a:headEnd/>
            <a:tailEnd/>
          </a:ln>
        </p:spPr>
      </p:pic>
      <p:pic>
        <p:nvPicPr>
          <p:cNvPr id="66566" name="Picture 6"/>
          <p:cNvPicPr>
            <a:picLocks noChangeAspect="1" noChangeArrowheads="1"/>
          </p:cNvPicPr>
          <p:nvPr/>
        </p:nvPicPr>
        <p:blipFill>
          <a:blip r:embed="rId7"/>
          <a:srcRect/>
          <a:stretch>
            <a:fillRect/>
          </a:stretch>
        </p:blipFill>
        <p:spPr bwMode="auto">
          <a:xfrm>
            <a:off x="6034521" y="2996184"/>
            <a:ext cx="865043" cy="522870"/>
          </a:xfrm>
          <a:prstGeom prst="rect">
            <a:avLst/>
          </a:prstGeom>
          <a:noFill/>
          <a:ln w="9525">
            <a:noFill/>
            <a:miter lim="800000"/>
            <a:headEnd/>
            <a:tailEnd/>
          </a:ln>
        </p:spPr>
      </p:pic>
      <p:pic>
        <p:nvPicPr>
          <p:cNvPr id="66573" name="Picture 13"/>
          <p:cNvPicPr>
            <a:picLocks noChangeAspect="1" noChangeArrowheads="1"/>
          </p:cNvPicPr>
          <p:nvPr/>
        </p:nvPicPr>
        <p:blipFill>
          <a:blip r:embed="rId8"/>
          <a:srcRect/>
          <a:stretch>
            <a:fillRect/>
          </a:stretch>
        </p:blipFill>
        <p:spPr bwMode="auto">
          <a:xfrm>
            <a:off x="4370676" y="3115108"/>
            <a:ext cx="1400175" cy="523875"/>
          </a:xfrm>
          <a:prstGeom prst="rect">
            <a:avLst/>
          </a:prstGeom>
          <a:noFill/>
          <a:ln w="9525">
            <a:noFill/>
            <a:miter lim="800000"/>
            <a:headEnd/>
            <a:tailEnd/>
          </a:ln>
        </p:spPr>
      </p:pic>
      <p:pic>
        <p:nvPicPr>
          <p:cNvPr id="66574" name="Picture 14"/>
          <p:cNvPicPr>
            <a:picLocks noChangeAspect="1" noChangeArrowheads="1"/>
          </p:cNvPicPr>
          <p:nvPr/>
        </p:nvPicPr>
        <p:blipFill>
          <a:blip r:embed="rId9"/>
          <a:srcRect/>
          <a:stretch>
            <a:fillRect/>
          </a:stretch>
        </p:blipFill>
        <p:spPr bwMode="auto">
          <a:xfrm>
            <a:off x="4711411" y="2244436"/>
            <a:ext cx="924488" cy="708314"/>
          </a:xfrm>
          <a:prstGeom prst="rect">
            <a:avLst/>
          </a:prstGeom>
          <a:noFill/>
          <a:ln w="9525">
            <a:noFill/>
            <a:miter lim="800000"/>
            <a:headEnd/>
            <a:tailEnd/>
          </a:ln>
        </p:spPr>
      </p:pic>
      <p:pic>
        <p:nvPicPr>
          <p:cNvPr id="66576" name="Picture 16"/>
          <p:cNvPicPr>
            <a:picLocks noChangeAspect="1" noChangeArrowheads="1"/>
          </p:cNvPicPr>
          <p:nvPr/>
        </p:nvPicPr>
        <p:blipFill>
          <a:blip r:embed="rId10"/>
          <a:srcRect/>
          <a:stretch>
            <a:fillRect/>
          </a:stretch>
        </p:blipFill>
        <p:spPr bwMode="auto">
          <a:xfrm>
            <a:off x="5837527" y="2223221"/>
            <a:ext cx="1666875" cy="561975"/>
          </a:xfrm>
          <a:prstGeom prst="rect">
            <a:avLst/>
          </a:prstGeom>
          <a:noFill/>
          <a:ln w="9525">
            <a:noFill/>
            <a:miter lim="800000"/>
            <a:headEnd/>
            <a:tailEnd/>
          </a:ln>
        </p:spPr>
      </p:pic>
      <p:pic>
        <p:nvPicPr>
          <p:cNvPr id="66577" name="Picture 17"/>
          <p:cNvPicPr>
            <a:picLocks noChangeAspect="1" noChangeArrowheads="1"/>
          </p:cNvPicPr>
          <p:nvPr/>
        </p:nvPicPr>
        <p:blipFill>
          <a:blip r:embed="rId11"/>
          <a:srcRect/>
          <a:stretch>
            <a:fillRect/>
          </a:stretch>
        </p:blipFill>
        <p:spPr bwMode="auto">
          <a:xfrm>
            <a:off x="3460608" y="3504494"/>
            <a:ext cx="747712" cy="561816"/>
          </a:xfrm>
          <a:prstGeom prst="rect">
            <a:avLst/>
          </a:prstGeom>
          <a:noFill/>
          <a:ln w="9525">
            <a:noFill/>
            <a:miter lim="800000"/>
            <a:headEnd/>
            <a:tailEnd/>
          </a:ln>
        </p:spPr>
      </p:pic>
      <p:pic>
        <p:nvPicPr>
          <p:cNvPr id="66579" name="Picture 19"/>
          <p:cNvPicPr>
            <a:picLocks noChangeAspect="1" noChangeArrowheads="1"/>
          </p:cNvPicPr>
          <p:nvPr/>
        </p:nvPicPr>
        <p:blipFill>
          <a:blip r:embed="rId12"/>
          <a:srcRect/>
          <a:stretch>
            <a:fillRect/>
          </a:stretch>
        </p:blipFill>
        <p:spPr bwMode="auto">
          <a:xfrm>
            <a:off x="7158905" y="3054926"/>
            <a:ext cx="1104572" cy="675843"/>
          </a:xfrm>
          <a:prstGeom prst="rect">
            <a:avLst/>
          </a:prstGeom>
          <a:noFill/>
          <a:ln w="9525">
            <a:noFill/>
            <a:miter lim="800000"/>
            <a:headEnd/>
            <a:tailEnd/>
          </a:ln>
        </p:spPr>
      </p:pic>
      <p:pic>
        <p:nvPicPr>
          <p:cNvPr id="66580" name="Picture 20"/>
          <p:cNvPicPr>
            <a:picLocks noChangeAspect="1" noChangeArrowheads="1"/>
          </p:cNvPicPr>
          <p:nvPr/>
        </p:nvPicPr>
        <p:blipFill>
          <a:blip r:embed="rId13"/>
          <a:srcRect/>
          <a:stretch>
            <a:fillRect/>
          </a:stretch>
        </p:blipFill>
        <p:spPr bwMode="auto">
          <a:xfrm>
            <a:off x="4581095" y="3896592"/>
            <a:ext cx="1539152" cy="513051"/>
          </a:xfrm>
          <a:prstGeom prst="rect">
            <a:avLst/>
          </a:prstGeom>
          <a:noFill/>
          <a:ln w="9525">
            <a:noFill/>
            <a:miter lim="800000"/>
            <a:headEnd/>
            <a:tailEnd/>
          </a:ln>
        </p:spPr>
      </p:pic>
      <p:pic>
        <p:nvPicPr>
          <p:cNvPr id="66581" name="Picture 21"/>
          <p:cNvPicPr>
            <a:picLocks noChangeAspect="1" noChangeArrowheads="1"/>
          </p:cNvPicPr>
          <p:nvPr/>
        </p:nvPicPr>
        <p:blipFill>
          <a:blip r:embed="rId14"/>
          <a:srcRect/>
          <a:stretch>
            <a:fillRect/>
          </a:stretch>
        </p:blipFill>
        <p:spPr bwMode="auto">
          <a:xfrm>
            <a:off x="6417687" y="3803073"/>
            <a:ext cx="1656695" cy="689697"/>
          </a:xfrm>
          <a:prstGeom prst="rect">
            <a:avLst/>
          </a:prstGeom>
          <a:noFill/>
          <a:ln w="9525">
            <a:noFill/>
            <a:miter lim="800000"/>
            <a:headEnd/>
            <a:tailEnd/>
          </a:ln>
        </p:spPr>
      </p:pic>
      <p:pic>
        <p:nvPicPr>
          <p:cNvPr id="66583" name="Picture 23"/>
          <p:cNvPicPr>
            <a:picLocks noChangeAspect="1" noChangeArrowheads="1"/>
          </p:cNvPicPr>
          <p:nvPr/>
        </p:nvPicPr>
        <p:blipFill>
          <a:blip r:embed="rId15"/>
          <a:srcRect/>
          <a:stretch>
            <a:fillRect/>
          </a:stretch>
        </p:blipFill>
        <p:spPr bwMode="auto">
          <a:xfrm>
            <a:off x="762001" y="2881314"/>
            <a:ext cx="14478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dirty="0" smtClean="0"/>
              <a:t>Publishing data to intranet</a:t>
            </a:r>
          </a:p>
        </p:txBody>
      </p:sp>
      <p:sp>
        <p:nvSpPr>
          <p:cNvPr id="66563" name="Content Placeholder 2"/>
          <p:cNvSpPr>
            <a:spLocks noGrp="1"/>
          </p:cNvSpPr>
          <p:nvPr>
            <p:ph idx="1"/>
          </p:nvPr>
        </p:nvSpPr>
        <p:spPr/>
        <p:txBody>
          <a:bodyPr/>
          <a:lstStyle/>
          <a:p>
            <a:pPr eaLnBrk="1" hangingPunct="1"/>
            <a:endParaRPr lang="en-US" smtClean="0"/>
          </a:p>
        </p:txBody>
      </p:sp>
      <p:pic>
        <p:nvPicPr>
          <p:cNvPr id="46" name="Picture 45"/>
          <p:cNvPicPr>
            <a:picLocks noChangeAspect="1" noChangeArrowheads="1"/>
          </p:cNvPicPr>
          <p:nvPr/>
        </p:nvPicPr>
        <p:blipFill>
          <a:blip r:embed="rId3"/>
          <a:srcRect/>
          <a:stretch>
            <a:fillRect/>
          </a:stretch>
        </p:blipFill>
        <p:spPr bwMode="auto">
          <a:xfrm>
            <a:off x="334963" y="1416050"/>
            <a:ext cx="3781425" cy="4025900"/>
          </a:xfrm>
          <a:prstGeom prst="rect">
            <a:avLst/>
          </a:prstGeom>
          <a:noFill/>
          <a:ln w="9525">
            <a:solidFill>
              <a:schemeClr val="tx1">
                <a:lumMod val="50000"/>
                <a:lumOff val="50000"/>
              </a:schemeClr>
            </a:solidFill>
            <a:miter lim="800000"/>
            <a:headEnd/>
            <a:tailEnd/>
          </a:ln>
        </p:spPr>
      </p:pic>
      <p:pic>
        <p:nvPicPr>
          <p:cNvPr id="47" name="Picture 2"/>
          <p:cNvPicPr>
            <a:picLocks noChangeAspect="1" noChangeArrowheads="1"/>
          </p:cNvPicPr>
          <p:nvPr/>
        </p:nvPicPr>
        <p:blipFill>
          <a:blip r:embed="rId4"/>
          <a:srcRect/>
          <a:stretch>
            <a:fillRect/>
          </a:stretch>
        </p:blipFill>
        <p:spPr bwMode="auto">
          <a:xfrm>
            <a:off x="4460875" y="1416050"/>
            <a:ext cx="4038600" cy="4025900"/>
          </a:xfrm>
          <a:prstGeom prst="rect">
            <a:avLst/>
          </a:prstGeom>
          <a:noFill/>
          <a:ln w="9525">
            <a:solidFill>
              <a:schemeClr val="tx1">
                <a:lumMod val="50000"/>
                <a:lumOff val="50000"/>
              </a:schemeClr>
            </a:solidFill>
            <a:miter lim="800000"/>
            <a:headEnd/>
            <a:tailEnd/>
          </a:ln>
        </p:spPr>
      </p:pic>
      <p:pic>
        <p:nvPicPr>
          <p:cNvPr id="48" name="Picture 2"/>
          <p:cNvPicPr>
            <a:picLocks noChangeAspect="1" noChangeArrowheads="1"/>
          </p:cNvPicPr>
          <p:nvPr/>
        </p:nvPicPr>
        <p:blipFill>
          <a:blip r:embed="rId5"/>
          <a:srcRect/>
          <a:stretch>
            <a:fillRect/>
          </a:stretch>
        </p:blipFill>
        <p:spPr bwMode="auto">
          <a:xfrm>
            <a:off x="2825750" y="3394075"/>
            <a:ext cx="2825750" cy="2678113"/>
          </a:xfrm>
          <a:prstGeom prst="rect">
            <a:avLst/>
          </a:prstGeom>
          <a:noFill/>
          <a:ln w="9525">
            <a:solidFill>
              <a:schemeClr val="tx1">
                <a:lumMod val="50000"/>
                <a:lumOff val="50000"/>
              </a:schemeClr>
            </a:solidFill>
            <a:miter lim="800000"/>
            <a:headEnd/>
            <a:tailEnd/>
          </a:ln>
        </p:spPr>
      </p:pic>
      <p:sp>
        <p:nvSpPr>
          <p:cNvPr id="66568" name="TextBox 43"/>
          <p:cNvSpPr txBox="1">
            <a:spLocks noChangeArrowheads="1"/>
          </p:cNvSpPr>
          <p:nvPr/>
        </p:nvSpPr>
        <p:spPr bwMode="auto">
          <a:xfrm>
            <a:off x="0" y="5556827"/>
            <a:ext cx="9144000" cy="579438"/>
          </a:xfrm>
          <a:prstGeom prst="rect">
            <a:avLst/>
          </a:prstGeom>
          <a:solidFill>
            <a:schemeClr val="bg1">
              <a:alpha val="56862"/>
            </a:schemeClr>
          </a:solidFill>
          <a:ln w="9525">
            <a:noFill/>
            <a:miter lim="800000"/>
            <a:headEnd/>
            <a:tailEnd/>
          </a:ln>
        </p:spPr>
        <p:txBody>
          <a:bodyPr>
            <a:spAutoFit/>
          </a:bodyPr>
          <a:lstStyle/>
          <a:p>
            <a:pPr algn="ctr"/>
            <a:r>
              <a:rPr lang="en-US" sz="3200" dirty="0">
                <a:latin typeface="+mj-lt"/>
              </a:rPr>
              <a:t>You decide which tables and records to publish</a:t>
            </a:r>
          </a:p>
        </p:txBody>
      </p:sp>
      <p:pic>
        <p:nvPicPr>
          <p:cNvPr id="45" name="Picture 52" descr="BioloMICS logo on white"/>
          <p:cNvPicPr>
            <a:picLocks noChangeAspect="1" noChangeArrowheads="1"/>
          </p:cNvPicPr>
          <p:nvPr/>
        </p:nvPicPr>
        <p:blipFill>
          <a:blip r:embed="rId6"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50825" y="258763"/>
            <a:ext cx="6607175" cy="865187"/>
          </a:xfrm>
        </p:spPr>
        <p:txBody>
          <a:bodyPr/>
          <a:lstStyle/>
          <a:p>
            <a:r>
              <a:rPr lang="en-AU" dirty="0" smtClean="0"/>
              <a:t>Publishing data to ALA and AMRiN</a:t>
            </a:r>
            <a:endParaRPr lang="en-AU" sz="3000" i="1" dirty="0"/>
          </a:p>
        </p:txBody>
      </p:sp>
      <p:sp>
        <p:nvSpPr>
          <p:cNvPr id="140328" name="Text Box 40"/>
          <p:cNvSpPr txBox="1">
            <a:spLocks noChangeArrowheads="1"/>
          </p:cNvSpPr>
          <p:nvPr/>
        </p:nvSpPr>
        <p:spPr bwMode="auto">
          <a:xfrm>
            <a:off x="498475" y="1951038"/>
            <a:ext cx="7785100" cy="4093428"/>
          </a:xfrm>
          <a:prstGeom prst="rect">
            <a:avLst/>
          </a:prstGeom>
          <a:noFill/>
          <a:ln w="9525">
            <a:noFill/>
            <a:miter lim="800000"/>
            <a:headEnd/>
            <a:tailEnd/>
          </a:ln>
          <a:effectLst/>
        </p:spPr>
        <p:txBody>
          <a:bodyPr>
            <a:spAutoFit/>
          </a:bodyPr>
          <a:lstStyle/>
          <a:p>
            <a:pPr marL="361950" indent="-361950">
              <a:buFontTx/>
              <a:buChar char="•"/>
            </a:pPr>
            <a:r>
              <a:rPr lang="en-AU" sz="2400" dirty="0" smtClean="0"/>
              <a:t>Is part of the standard configuration</a:t>
            </a:r>
          </a:p>
          <a:p>
            <a:pPr marL="361950" indent="-361950">
              <a:buFontTx/>
              <a:buChar char="•"/>
            </a:pPr>
            <a:endParaRPr lang="en-AU" sz="2400" dirty="0" smtClean="0"/>
          </a:p>
          <a:p>
            <a:pPr marL="819150" lvl="1" indent="-361950">
              <a:buFontTx/>
              <a:buChar char="•"/>
            </a:pPr>
            <a:r>
              <a:rPr lang="en-AU" sz="2400" dirty="0"/>
              <a:t>Script available through ‘Programming Manager’</a:t>
            </a:r>
          </a:p>
          <a:p>
            <a:pPr marL="361950" indent="-361950">
              <a:buFontTx/>
              <a:buChar char="•"/>
            </a:pPr>
            <a:endParaRPr lang="en-AU" sz="2400" dirty="0" smtClean="0"/>
          </a:p>
          <a:p>
            <a:pPr marL="361950" indent="-361950">
              <a:buFontTx/>
              <a:buChar char="•"/>
            </a:pPr>
            <a:r>
              <a:rPr lang="en-AU" sz="2400" dirty="0" smtClean="0"/>
              <a:t>Two modes:</a:t>
            </a:r>
          </a:p>
          <a:p>
            <a:pPr marL="361950" indent="-361950">
              <a:buFontTx/>
              <a:buChar char="•"/>
            </a:pPr>
            <a:endParaRPr lang="en-AU" sz="2400" dirty="0" smtClean="0"/>
          </a:p>
          <a:p>
            <a:pPr marL="819150" lvl="1" indent="-361950">
              <a:buFontTx/>
              <a:buChar char="•"/>
            </a:pPr>
            <a:r>
              <a:rPr lang="en-AU" sz="2400" dirty="0" smtClean="0"/>
              <a:t>Automatic (scheduled job)</a:t>
            </a:r>
          </a:p>
          <a:p>
            <a:pPr marL="819150" lvl="1" indent="-361950">
              <a:buFontTx/>
              <a:buChar char="•"/>
            </a:pPr>
            <a:endParaRPr lang="en-AU" sz="2400" dirty="0" smtClean="0"/>
          </a:p>
          <a:p>
            <a:pPr marL="819150" lvl="1" indent="-361950">
              <a:buFontTx/>
              <a:buChar char="•"/>
            </a:pPr>
            <a:r>
              <a:rPr lang="en-AU" sz="2400" dirty="0" smtClean="0"/>
              <a:t>Manual (run script to produce file, then upload at http://www.ala.org.au/share/share-data/</a:t>
            </a:r>
            <a:r>
              <a:rPr lang="en-AU" sz="2400" dirty="0"/>
              <a:t>)</a:t>
            </a:r>
            <a:endParaRPr lang="en-AU" sz="2400" dirty="0" smtClean="0"/>
          </a:p>
          <a:p>
            <a:pPr marL="361950" indent="-361950"/>
            <a:endParaRPr lang="en-AU" sz="2000" dirty="0"/>
          </a:p>
        </p:txBody>
      </p:sp>
      <p:pic>
        <p:nvPicPr>
          <p:cNvPr id="140333" name="Picture 45"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dirty="0" smtClean="0"/>
              <a:t>The Atlas is offering to:</a:t>
            </a:r>
          </a:p>
        </p:txBody>
      </p:sp>
      <p:sp>
        <p:nvSpPr>
          <p:cNvPr id="68611" name="Content Placeholder 2"/>
          <p:cNvSpPr>
            <a:spLocks noGrp="1"/>
          </p:cNvSpPr>
          <p:nvPr>
            <p:ph idx="1"/>
          </p:nvPr>
        </p:nvSpPr>
        <p:spPr/>
        <p:txBody>
          <a:bodyPr/>
          <a:lstStyle/>
          <a:p>
            <a:pPr lvl="0">
              <a:spcBef>
                <a:spcPts val="1200"/>
              </a:spcBef>
            </a:pPr>
            <a:r>
              <a:rPr lang="en-AU" dirty="0" smtClean="0">
                <a:latin typeface="+mj-lt"/>
              </a:rPr>
              <a:t>provide BioloMICS licences to organisations that wish to adopt it</a:t>
            </a:r>
          </a:p>
          <a:p>
            <a:pPr lvl="0">
              <a:spcBef>
                <a:spcPts val="1200"/>
              </a:spcBef>
            </a:pPr>
            <a:r>
              <a:rPr lang="en-AU" dirty="0" smtClean="0">
                <a:latin typeface="+mj-lt"/>
              </a:rPr>
              <a:t>paying licence maintenance fees to at least 2012</a:t>
            </a:r>
          </a:p>
          <a:p>
            <a:pPr lvl="0">
              <a:spcBef>
                <a:spcPts val="1200"/>
              </a:spcBef>
            </a:pPr>
            <a:r>
              <a:rPr lang="en-AU" dirty="0" smtClean="0">
                <a:latin typeface="+mj-lt"/>
              </a:rPr>
              <a:t>assist with installing and implementing BioloMICS </a:t>
            </a:r>
          </a:p>
          <a:p>
            <a:pPr lvl="0">
              <a:spcBef>
                <a:spcPts val="1200"/>
              </a:spcBef>
            </a:pPr>
            <a:r>
              <a:rPr lang="en-AU" dirty="0" smtClean="0">
                <a:latin typeface="+mj-lt"/>
              </a:rPr>
              <a:t>assist with migrating existing databases or electronic files to BioloMICS</a:t>
            </a:r>
          </a:p>
          <a:p>
            <a:pPr lvl="0">
              <a:spcBef>
                <a:spcPts val="1200"/>
              </a:spcBef>
            </a:pPr>
            <a:r>
              <a:rPr lang="en-AU" dirty="0" smtClean="0">
                <a:latin typeface="+mj-lt"/>
              </a:rPr>
              <a:t>provide initial training in BioloMICS</a:t>
            </a:r>
          </a:p>
          <a:p>
            <a:pPr lvl="0">
              <a:spcBef>
                <a:spcPts val="1200"/>
              </a:spcBef>
            </a:pPr>
            <a:r>
              <a:rPr lang="en-AU" dirty="0" smtClean="0">
                <a:latin typeface="+mj-lt"/>
              </a:rPr>
              <a:t>advise on establishing a web presence for microorganism collections using BioloMICS, if required</a:t>
            </a:r>
          </a:p>
          <a:p>
            <a:pPr lvl="0">
              <a:spcBef>
                <a:spcPts val="1200"/>
              </a:spcBef>
            </a:pPr>
            <a:r>
              <a:rPr lang="en-AU" dirty="0" smtClean="0">
                <a:latin typeface="+mj-lt"/>
              </a:rPr>
              <a:t>assist to export data from collection databases for sharing through the ALA site and AMRiN.</a:t>
            </a:r>
          </a:p>
          <a:p>
            <a:pPr eaLnBrk="1" hangingPunct="1"/>
            <a:endParaRPr lang="en-US" dirty="0" smtClean="0"/>
          </a:p>
        </p:txBody>
      </p:sp>
      <p:pic>
        <p:nvPicPr>
          <p:cNvPr id="42"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Summary</a:t>
            </a:r>
          </a:p>
        </p:txBody>
      </p:sp>
      <p:sp>
        <p:nvSpPr>
          <p:cNvPr id="68611" name="Content Placeholder 2"/>
          <p:cNvSpPr>
            <a:spLocks noGrp="1"/>
          </p:cNvSpPr>
          <p:nvPr>
            <p:ph idx="1"/>
          </p:nvPr>
        </p:nvSpPr>
        <p:spPr/>
        <p:txBody>
          <a:bodyPr/>
          <a:lstStyle/>
          <a:p>
            <a:pPr eaLnBrk="1" hangingPunct="1"/>
            <a:r>
              <a:rPr lang="en-AU" dirty="0" smtClean="0">
                <a:latin typeface="+mj-lt"/>
              </a:rPr>
              <a:t>Data is kept safe due to high security rules</a:t>
            </a:r>
            <a:br>
              <a:rPr lang="en-AU" dirty="0" smtClean="0">
                <a:latin typeface="+mj-lt"/>
              </a:rPr>
            </a:br>
            <a:endParaRPr lang="en-US" dirty="0" smtClean="0">
              <a:latin typeface="+mj-lt"/>
            </a:endParaRPr>
          </a:p>
          <a:p>
            <a:pPr eaLnBrk="1" hangingPunct="1"/>
            <a:r>
              <a:rPr lang="en-AU" dirty="0" smtClean="0">
                <a:latin typeface="+mj-lt"/>
              </a:rPr>
              <a:t>Multiple users can access the data at the same time</a:t>
            </a:r>
            <a:br>
              <a:rPr lang="en-AU" dirty="0" smtClean="0">
                <a:latin typeface="+mj-lt"/>
              </a:rPr>
            </a:br>
            <a:endParaRPr lang="en-US" dirty="0" smtClean="0">
              <a:latin typeface="+mj-lt"/>
            </a:endParaRPr>
          </a:p>
          <a:p>
            <a:pPr eaLnBrk="1" hangingPunct="1"/>
            <a:r>
              <a:rPr lang="en-AU" dirty="0" smtClean="0">
                <a:latin typeface="+mj-lt"/>
              </a:rPr>
              <a:t>Data can be shared between labs</a:t>
            </a:r>
            <a:br>
              <a:rPr lang="en-AU" dirty="0" smtClean="0">
                <a:latin typeface="+mj-lt"/>
              </a:rPr>
            </a:br>
            <a:endParaRPr lang="en-US" dirty="0" smtClean="0">
              <a:latin typeface="+mj-lt"/>
            </a:endParaRPr>
          </a:p>
          <a:p>
            <a:pPr eaLnBrk="1" hangingPunct="1"/>
            <a:r>
              <a:rPr lang="en-AU" dirty="0" smtClean="0">
                <a:latin typeface="+mj-lt"/>
              </a:rPr>
              <a:t>There are many Analysis Tools available in the software</a:t>
            </a:r>
            <a:br>
              <a:rPr lang="en-AU" dirty="0" smtClean="0">
                <a:latin typeface="+mj-lt"/>
              </a:rPr>
            </a:br>
            <a:endParaRPr lang="en-US" dirty="0" smtClean="0">
              <a:latin typeface="+mj-lt"/>
            </a:endParaRPr>
          </a:p>
          <a:p>
            <a:pPr eaLnBrk="1" hangingPunct="1"/>
            <a:r>
              <a:rPr lang="en-AU" dirty="0" smtClean="0">
                <a:latin typeface="+mj-lt"/>
              </a:rPr>
              <a:t>It is available for your use for free.</a:t>
            </a:r>
            <a:endParaRPr lang="en-US" dirty="0" smtClean="0">
              <a:latin typeface="+mj-lt"/>
            </a:endParaRPr>
          </a:p>
        </p:txBody>
      </p:sp>
      <p:sp>
        <p:nvSpPr>
          <p:cNvPr id="41" name="TextBox 40"/>
          <p:cNvSpPr txBox="1">
            <a:spLocks noChangeArrowheads="1"/>
          </p:cNvSpPr>
          <p:nvPr/>
        </p:nvSpPr>
        <p:spPr bwMode="auto">
          <a:xfrm>
            <a:off x="5186363" y="5438775"/>
            <a:ext cx="3833812" cy="579438"/>
          </a:xfrm>
          <a:prstGeom prst="rect">
            <a:avLst/>
          </a:prstGeom>
          <a:noFill/>
          <a:ln w="9525">
            <a:noFill/>
            <a:miter lim="800000"/>
            <a:headEnd/>
            <a:tailEnd/>
          </a:ln>
        </p:spPr>
        <p:txBody>
          <a:bodyPr>
            <a:spAutoFit/>
          </a:bodyPr>
          <a:lstStyle/>
          <a:p>
            <a:r>
              <a:rPr lang="en-US" sz="3200" dirty="0">
                <a:solidFill>
                  <a:srgbClr val="FF0000"/>
                </a:solidFill>
                <a:latin typeface="+mj-lt"/>
              </a:rPr>
              <a:t>So, why not take it?</a:t>
            </a:r>
          </a:p>
        </p:txBody>
      </p:sp>
      <p:pic>
        <p:nvPicPr>
          <p:cNvPr id="42"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AU" dirty="0" smtClean="0"/>
              <a:t>Where to get more information</a:t>
            </a:r>
            <a:endParaRPr lang="en-AU" dirty="0"/>
          </a:p>
        </p:txBody>
      </p:sp>
      <p:sp>
        <p:nvSpPr>
          <p:cNvPr id="164904" name="Text Box 40"/>
          <p:cNvSpPr txBox="1">
            <a:spLocks noChangeArrowheads="1"/>
          </p:cNvSpPr>
          <p:nvPr/>
        </p:nvSpPr>
        <p:spPr bwMode="auto">
          <a:xfrm>
            <a:off x="298450" y="1417638"/>
            <a:ext cx="8089900" cy="4893647"/>
          </a:xfrm>
          <a:prstGeom prst="rect">
            <a:avLst/>
          </a:prstGeom>
          <a:noFill/>
          <a:ln w="9525">
            <a:noFill/>
            <a:miter lim="800000"/>
            <a:headEnd/>
            <a:tailEnd/>
          </a:ln>
          <a:effectLst/>
        </p:spPr>
        <p:txBody>
          <a:bodyPr>
            <a:spAutoFit/>
          </a:bodyPr>
          <a:lstStyle/>
          <a:p>
            <a:pPr marL="361950" indent="-361950"/>
            <a:r>
              <a:rPr lang="en-US" sz="2400" dirty="0" smtClean="0">
                <a:latin typeface="+mj-lt"/>
              </a:rPr>
              <a:t>These slides:</a:t>
            </a:r>
          </a:p>
          <a:p>
            <a:pPr marL="819150" lvl="1" indent="-361950"/>
            <a:r>
              <a:rPr lang="en-US" sz="2400" dirty="0" smtClean="0">
                <a:latin typeface="+mj-lt"/>
              </a:rPr>
              <a:t>(ala.org.au)</a:t>
            </a:r>
          </a:p>
          <a:p>
            <a:pPr marL="361950" indent="-361950"/>
            <a:endParaRPr lang="en-US" sz="2400" dirty="0" smtClean="0">
              <a:latin typeface="+mj-lt"/>
            </a:endParaRPr>
          </a:p>
          <a:p>
            <a:pPr marL="361950" indent="-361950"/>
            <a:r>
              <a:rPr lang="en-US" sz="2400" dirty="0" smtClean="0">
                <a:latin typeface="+mj-lt"/>
              </a:rPr>
              <a:t>BioloMICS support:</a:t>
            </a:r>
          </a:p>
          <a:p>
            <a:pPr marL="819150" lvl="1" indent="-361950"/>
            <a:r>
              <a:rPr lang="en-US" sz="2400" dirty="0" smtClean="0">
                <a:latin typeface="+mj-lt"/>
              </a:rPr>
              <a:t>http://www.bio-aware.com/</a:t>
            </a:r>
          </a:p>
          <a:p>
            <a:pPr marL="361950" indent="-361950"/>
            <a:endParaRPr lang="en-US" sz="2400" dirty="0">
              <a:latin typeface="+mj-lt"/>
            </a:endParaRPr>
          </a:p>
          <a:p>
            <a:pPr marL="361950" indent="-361950"/>
            <a:r>
              <a:rPr lang="en-US" sz="2400" dirty="0" smtClean="0">
                <a:latin typeface="+mj-lt"/>
              </a:rPr>
              <a:t>Atlas of Living Australia:</a:t>
            </a:r>
          </a:p>
          <a:p>
            <a:pPr marL="819150" lvl="1" indent="-361950"/>
            <a:r>
              <a:rPr lang="en-US" sz="2400" dirty="0" smtClean="0">
                <a:latin typeface="+mj-lt"/>
              </a:rPr>
              <a:t>http://www.ala.org.au/support/</a:t>
            </a:r>
          </a:p>
          <a:p>
            <a:pPr marL="819150" lvl="1" indent="-361950"/>
            <a:r>
              <a:rPr lang="en-US" sz="2400" dirty="0" smtClean="0">
                <a:latin typeface="+mj-lt"/>
              </a:rPr>
              <a:t>support@ala.org.au</a:t>
            </a:r>
          </a:p>
          <a:p>
            <a:pPr marL="361950" indent="-361950"/>
            <a:endParaRPr lang="en-US" sz="2400" dirty="0" smtClean="0">
              <a:latin typeface="+mj-lt"/>
            </a:endParaRPr>
          </a:p>
          <a:p>
            <a:pPr marL="361950" indent="-361950"/>
            <a:r>
              <a:rPr lang="en-US" sz="2400" dirty="0" smtClean="0">
                <a:latin typeface="+mj-lt"/>
              </a:rPr>
              <a:t>Nathalie van de Wiele:</a:t>
            </a:r>
          </a:p>
          <a:p>
            <a:pPr marL="819150" lvl="1" indent="-361950"/>
            <a:r>
              <a:rPr lang="en-US" sz="2400" dirty="0" smtClean="0">
                <a:latin typeface="+mj-lt"/>
              </a:rPr>
              <a:t>nathalie@vdwiele.com</a:t>
            </a:r>
          </a:p>
          <a:p>
            <a:pPr marL="361950" indent="-361950"/>
            <a:endParaRPr lang="en-AU" sz="2400" dirty="0">
              <a:latin typeface="Verdana" pitchFamily="34" charset="0"/>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The end</a:t>
            </a:r>
          </a:p>
        </p:txBody>
      </p:sp>
      <p:sp>
        <p:nvSpPr>
          <p:cNvPr id="3" name="Content Placeholder 2"/>
          <p:cNvSpPr>
            <a:spLocks noGrp="1"/>
          </p:cNvSpPr>
          <p:nvPr>
            <p:ph idx="1"/>
          </p:nvPr>
        </p:nvSpPr>
        <p:spPr/>
        <p:txBody>
          <a:bodyPr>
            <a:normAutofit/>
          </a:bodyPr>
          <a:lstStyle/>
          <a:p>
            <a:pPr algn="ctr" eaLnBrk="1" hangingPunct="1">
              <a:buFontTx/>
              <a:buNone/>
            </a:pPr>
            <a:endParaRPr lang="en-US" dirty="0" smtClean="0"/>
          </a:p>
          <a:p>
            <a:pPr algn="ctr" eaLnBrk="1" hangingPunct="1">
              <a:buFontTx/>
              <a:buNone/>
            </a:pPr>
            <a:r>
              <a:rPr lang="en-US" sz="3600" dirty="0" smtClean="0">
                <a:latin typeface="+mj-lt"/>
              </a:rPr>
              <a:t>Any questions?</a:t>
            </a:r>
          </a:p>
          <a:p>
            <a:pPr algn="ctr" eaLnBrk="1" hangingPunct="1">
              <a:buFontTx/>
              <a:buNone/>
            </a:pPr>
            <a:endParaRPr lang="en-US" sz="3600" dirty="0" smtClean="0"/>
          </a:p>
          <a:p>
            <a:pPr algn="ctr" eaLnBrk="1" hangingPunct="1">
              <a:buFontTx/>
              <a:buNone/>
            </a:pPr>
            <a:endParaRPr lang="en-US" sz="3600" dirty="0" smtClean="0"/>
          </a:p>
          <a:p>
            <a:pPr algn="ctr" eaLnBrk="1" hangingPunct="1">
              <a:buFontTx/>
              <a:buNone/>
            </a:pPr>
            <a:endParaRPr lang="en-US" dirty="0" smtClean="0"/>
          </a:p>
          <a:p>
            <a:pPr algn="ctr" eaLnBrk="1" hangingPunct="1">
              <a:buFontTx/>
              <a:buNone/>
            </a:pPr>
            <a:endParaRPr lang="en-US" dirty="0" smtClean="0"/>
          </a:p>
          <a:p>
            <a:pPr algn="ctr" eaLnBrk="1" hangingPunct="1">
              <a:buFontTx/>
              <a:buNone/>
            </a:pPr>
            <a:endParaRPr lang="en-US" dirty="0" smtClean="0"/>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CRIS_Initiative_stacked"/>
          <p:cNvPicPr>
            <a:picLocks noChangeAspect="1" noChangeArrowheads="1"/>
          </p:cNvPicPr>
          <p:nvPr/>
        </p:nvPicPr>
        <p:blipFill>
          <a:blip r:embed="rId2" cstate="print"/>
          <a:srcRect/>
          <a:stretch>
            <a:fillRect/>
          </a:stretch>
        </p:blipFill>
        <p:spPr bwMode="auto">
          <a:xfrm>
            <a:off x="2212975" y="5459413"/>
            <a:ext cx="1938338" cy="998537"/>
          </a:xfrm>
          <a:prstGeom prst="rect">
            <a:avLst/>
          </a:prstGeom>
          <a:noFill/>
          <a:ln w="9525">
            <a:noFill/>
            <a:miter lim="800000"/>
            <a:headEnd/>
            <a:tailEnd/>
          </a:ln>
        </p:spPr>
      </p:pic>
      <p:pic>
        <p:nvPicPr>
          <p:cNvPr id="31747" name="Picture 3" descr="qg_qm_"/>
          <p:cNvPicPr>
            <a:picLocks noChangeAspect="1" noChangeArrowheads="1"/>
          </p:cNvPicPr>
          <p:nvPr/>
        </p:nvPicPr>
        <p:blipFill>
          <a:blip r:embed="rId3" cstate="print"/>
          <a:srcRect/>
          <a:stretch>
            <a:fillRect/>
          </a:stretch>
        </p:blipFill>
        <p:spPr bwMode="auto">
          <a:xfrm>
            <a:off x="2222500" y="2227263"/>
            <a:ext cx="1684338" cy="549275"/>
          </a:xfrm>
          <a:prstGeom prst="rect">
            <a:avLst/>
          </a:prstGeom>
          <a:noFill/>
          <a:ln w="9525">
            <a:noFill/>
            <a:miter lim="800000"/>
            <a:headEnd/>
            <a:tailEnd/>
          </a:ln>
        </p:spPr>
      </p:pic>
      <p:grpSp>
        <p:nvGrpSpPr>
          <p:cNvPr id="2" name="Group 4"/>
          <p:cNvGrpSpPr>
            <a:grpSpLocks/>
          </p:cNvGrpSpPr>
          <p:nvPr/>
        </p:nvGrpSpPr>
        <p:grpSpPr bwMode="auto">
          <a:xfrm>
            <a:off x="358775" y="2970213"/>
            <a:ext cx="2365375" cy="590550"/>
            <a:chOff x="226" y="1881"/>
            <a:chExt cx="1490" cy="372"/>
          </a:xfrm>
        </p:grpSpPr>
        <p:pic>
          <p:nvPicPr>
            <p:cNvPr id="31749" name="Picture 5" descr="abrs-logo-black"/>
            <p:cNvPicPr>
              <a:picLocks noChangeAspect="1" noChangeArrowheads="1"/>
            </p:cNvPicPr>
            <p:nvPr/>
          </p:nvPicPr>
          <p:blipFill>
            <a:blip r:embed="rId4" cstate="print"/>
            <a:srcRect/>
            <a:stretch>
              <a:fillRect/>
            </a:stretch>
          </p:blipFill>
          <p:spPr bwMode="auto">
            <a:xfrm>
              <a:off x="1496" y="1881"/>
              <a:ext cx="220" cy="372"/>
            </a:xfrm>
            <a:prstGeom prst="rect">
              <a:avLst/>
            </a:prstGeom>
            <a:noFill/>
            <a:ln w="9525">
              <a:noFill/>
              <a:miter lim="800000"/>
              <a:headEnd/>
              <a:tailEnd/>
            </a:ln>
          </p:spPr>
        </p:pic>
        <p:pic>
          <p:nvPicPr>
            <p:cNvPr id="31750" name="Picture 6" descr="DEWHA_inline"/>
            <p:cNvPicPr>
              <a:picLocks noChangeAspect="1" noChangeArrowheads="1"/>
            </p:cNvPicPr>
            <p:nvPr/>
          </p:nvPicPr>
          <p:blipFill>
            <a:blip r:embed="rId5" cstate="print"/>
            <a:srcRect/>
            <a:stretch>
              <a:fillRect/>
            </a:stretch>
          </p:blipFill>
          <p:spPr bwMode="auto">
            <a:xfrm>
              <a:off x="226" y="1930"/>
              <a:ext cx="1088" cy="290"/>
            </a:xfrm>
            <a:prstGeom prst="rect">
              <a:avLst/>
            </a:prstGeom>
            <a:noFill/>
          </p:spPr>
        </p:pic>
      </p:grpSp>
      <p:sp>
        <p:nvSpPr>
          <p:cNvPr id="31751" name="Text Box 7"/>
          <p:cNvSpPr txBox="1">
            <a:spLocks noChangeArrowheads="1"/>
          </p:cNvSpPr>
          <p:nvPr/>
        </p:nvSpPr>
        <p:spPr bwMode="auto">
          <a:xfrm>
            <a:off x="328613" y="4470400"/>
            <a:ext cx="2433637" cy="731838"/>
          </a:xfrm>
          <a:prstGeom prst="rect">
            <a:avLst/>
          </a:prstGeom>
          <a:noFill/>
          <a:ln w="9525">
            <a:noFill/>
            <a:miter lim="800000"/>
            <a:headEnd/>
            <a:tailEnd/>
          </a:ln>
          <a:effectLst/>
        </p:spPr>
        <p:txBody>
          <a:bodyPr>
            <a:spAutoFit/>
          </a:bodyPr>
          <a:lstStyle/>
          <a:p>
            <a:pPr algn="ctr">
              <a:spcAft>
                <a:spcPct val="20000"/>
              </a:spcAft>
            </a:pPr>
            <a:r>
              <a:rPr lang="en-US" sz="1000"/>
              <a:t>The Council of Heads of Australian Faunal Collections (CHAFC)</a:t>
            </a:r>
          </a:p>
          <a:p>
            <a:pPr algn="ctr">
              <a:spcAft>
                <a:spcPct val="20000"/>
              </a:spcAft>
            </a:pPr>
            <a:r>
              <a:rPr lang="en-US" sz="1000"/>
              <a:t>The Council of Heads of Australian Entomological Collections (CHAEC) </a:t>
            </a:r>
            <a:endParaRPr lang="en-AU"/>
          </a:p>
        </p:txBody>
      </p:sp>
      <p:sp>
        <p:nvSpPr>
          <p:cNvPr id="31752" name="Text Box 8"/>
          <p:cNvSpPr txBox="1">
            <a:spLocks noChangeArrowheads="1"/>
          </p:cNvSpPr>
          <p:nvPr/>
        </p:nvSpPr>
        <p:spPr bwMode="auto">
          <a:xfrm>
            <a:off x="6281738" y="4711700"/>
            <a:ext cx="2573337" cy="1270000"/>
          </a:xfrm>
          <a:prstGeom prst="rect">
            <a:avLst/>
          </a:prstGeom>
          <a:noFill/>
          <a:ln w="9525">
            <a:noFill/>
            <a:miter lim="800000"/>
            <a:headEnd/>
            <a:tailEnd/>
          </a:ln>
          <a:effectLst/>
        </p:spPr>
        <p:txBody>
          <a:bodyPr>
            <a:spAutoFit/>
          </a:bodyPr>
          <a:lstStyle/>
          <a:p>
            <a:pPr algn="ctr">
              <a:spcBef>
                <a:spcPct val="50000"/>
              </a:spcBef>
            </a:pPr>
            <a:r>
              <a:rPr lang="en-AU" sz="1100" dirty="0">
                <a:solidFill>
                  <a:schemeClr val="accent1"/>
                </a:solidFill>
              </a:rPr>
              <a:t>The Atlas is funded by the </a:t>
            </a:r>
            <a:br>
              <a:rPr lang="en-AU" sz="1100" dirty="0">
                <a:solidFill>
                  <a:schemeClr val="accent1"/>
                </a:solidFill>
              </a:rPr>
            </a:br>
            <a:r>
              <a:rPr lang="en-AU" sz="1100" dirty="0">
                <a:solidFill>
                  <a:schemeClr val="accent1"/>
                </a:solidFill>
              </a:rPr>
              <a:t>Australian Government under the National Collaborative Research Infrastructure Strategy</a:t>
            </a:r>
            <a:br>
              <a:rPr lang="en-AU" sz="1100" dirty="0">
                <a:solidFill>
                  <a:schemeClr val="accent1"/>
                </a:solidFill>
              </a:rPr>
            </a:br>
            <a:r>
              <a:rPr lang="en-AU" sz="1100" dirty="0">
                <a:solidFill>
                  <a:schemeClr val="accent1"/>
                </a:solidFill>
              </a:rPr>
              <a:t>and further supported by the </a:t>
            </a:r>
            <a:br>
              <a:rPr lang="en-AU" sz="1100" dirty="0">
                <a:solidFill>
                  <a:schemeClr val="accent1"/>
                </a:solidFill>
              </a:rPr>
            </a:br>
            <a:r>
              <a:rPr lang="en-AU" sz="1100" dirty="0">
                <a:solidFill>
                  <a:schemeClr val="accent1"/>
                </a:solidFill>
              </a:rPr>
              <a:t>Super Science Initiative of the Education Investment Fund</a:t>
            </a:r>
            <a:endParaRPr lang="en-AU" dirty="0"/>
          </a:p>
        </p:txBody>
      </p:sp>
      <p:sp>
        <p:nvSpPr>
          <p:cNvPr id="31753" name="Text Box 9"/>
          <p:cNvSpPr txBox="1">
            <a:spLocks noChangeArrowheads="1"/>
          </p:cNvSpPr>
          <p:nvPr/>
        </p:nvSpPr>
        <p:spPr bwMode="auto">
          <a:xfrm>
            <a:off x="3444875" y="4470400"/>
            <a:ext cx="2474913" cy="747713"/>
          </a:xfrm>
          <a:prstGeom prst="rect">
            <a:avLst/>
          </a:prstGeom>
          <a:noFill/>
          <a:ln w="9525">
            <a:noFill/>
            <a:miter lim="800000"/>
            <a:headEnd/>
            <a:tailEnd/>
          </a:ln>
          <a:effectLst/>
        </p:spPr>
        <p:txBody>
          <a:bodyPr>
            <a:spAutoFit/>
          </a:bodyPr>
          <a:lstStyle/>
          <a:p>
            <a:pPr algn="ctr">
              <a:spcAft>
                <a:spcPct val="30000"/>
              </a:spcAft>
            </a:pPr>
            <a:r>
              <a:rPr lang="en-AU" sz="1000"/>
              <a:t>Council of Heads of Australian Collections of Microorganisms (CHACM)</a:t>
            </a:r>
          </a:p>
          <a:p>
            <a:pPr algn="ctr">
              <a:spcAft>
                <a:spcPct val="30000"/>
              </a:spcAft>
            </a:pPr>
            <a:r>
              <a:rPr lang="en-AU" sz="1000"/>
              <a:t>The Council of Heads of Australasian Museum Directors (CAMD) </a:t>
            </a:r>
          </a:p>
        </p:txBody>
      </p:sp>
      <p:sp>
        <p:nvSpPr>
          <p:cNvPr id="31754" name="Line 10"/>
          <p:cNvSpPr>
            <a:spLocks noChangeShapeType="1"/>
          </p:cNvSpPr>
          <p:nvPr/>
        </p:nvSpPr>
        <p:spPr bwMode="auto">
          <a:xfrm>
            <a:off x="293688" y="5334000"/>
            <a:ext cx="5662612" cy="0"/>
          </a:xfrm>
          <a:prstGeom prst="line">
            <a:avLst/>
          </a:prstGeom>
          <a:noFill/>
          <a:ln w="12700">
            <a:solidFill>
              <a:schemeClr val="bg2"/>
            </a:solidFill>
            <a:round/>
            <a:headEnd/>
            <a:tailEnd/>
          </a:ln>
          <a:effectLst/>
        </p:spPr>
        <p:txBody>
          <a:bodyPr/>
          <a:lstStyle/>
          <a:p>
            <a:endParaRPr lang="en-AU"/>
          </a:p>
        </p:txBody>
      </p:sp>
      <p:sp>
        <p:nvSpPr>
          <p:cNvPr id="31755" name="Text Box 11"/>
          <p:cNvSpPr txBox="1">
            <a:spLocks noChangeArrowheads="1"/>
          </p:cNvSpPr>
          <p:nvPr/>
        </p:nvSpPr>
        <p:spPr bwMode="auto">
          <a:xfrm>
            <a:off x="258763" y="1595438"/>
            <a:ext cx="5519737" cy="366712"/>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The Atlas of Living Australia Participants</a:t>
            </a:r>
            <a:endParaRPr lang="en-AU" b="1">
              <a:solidFill>
                <a:schemeClr val="bg1"/>
              </a:solidFill>
            </a:endParaRPr>
          </a:p>
        </p:txBody>
      </p:sp>
      <p:grpSp>
        <p:nvGrpSpPr>
          <p:cNvPr id="3" name="Group 13"/>
          <p:cNvGrpSpPr>
            <a:grpSpLocks/>
          </p:cNvGrpSpPr>
          <p:nvPr/>
        </p:nvGrpSpPr>
        <p:grpSpPr bwMode="auto">
          <a:xfrm>
            <a:off x="4114800" y="2278063"/>
            <a:ext cx="1831975" cy="433387"/>
            <a:chOff x="2592" y="1435"/>
            <a:chExt cx="1154" cy="273"/>
          </a:xfrm>
        </p:grpSpPr>
        <p:pic>
          <p:nvPicPr>
            <p:cNvPr id="31758" name="Picture 14"/>
            <p:cNvPicPr>
              <a:picLocks noChangeAspect="1" noChangeArrowheads="1"/>
            </p:cNvPicPr>
            <p:nvPr/>
          </p:nvPicPr>
          <p:blipFill>
            <a:blip r:embed="rId6" cstate="print"/>
            <a:srcRect/>
            <a:stretch>
              <a:fillRect/>
            </a:stretch>
          </p:blipFill>
          <p:spPr bwMode="auto">
            <a:xfrm>
              <a:off x="3418" y="1435"/>
              <a:ext cx="328" cy="273"/>
            </a:xfrm>
            <a:prstGeom prst="rect">
              <a:avLst/>
            </a:prstGeom>
            <a:noFill/>
            <a:ln w="9525">
              <a:noFill/>
              <a:miter lim="800000"/>
              <a:headEnd/>
              <a:tailEnd/>
            </a:ln>
            <a:effectLst/>
          </p:spPr>
        </p:pic>
        <p:pic>
          <p:nvPicPr>
            <p:cNvPr id="31759" name="Picture 15"/>
            <p:cNvPicPr>
              <a:picLocks noChangeAspect="1" noChangeArrowheads="1"/>
            </p:cNvPicPr>
            <p:nvPr/>
          </p:nvPicPr>
          <p:blipFill>
            <a:blip r:embed="rId7" cstate="print"/>
            <a:srcRect/>
            <a:stretch>
              <a:fillRect/>
            </a:stretch>
          </p:blipFill>
          <p:spPr bwMode="auto">
            <a:xfrm>
              <a:off x="2592" y="1502"/>
              <a:ext cx="773" cy="158"/>
            </a:xfrm>
            <a:prstGeom prst="rect">
              <a:avLst/>
            </a:prstGeom>
            <a:noFill/>
            <a:ln w="9525">
              <a:noFill/>
              <a:miter lim="800000"/>
              <a:headEnd/>
              <a:tailEnd/>
            </a:ln>
            <a:effectLst/>
          </p:spPr>
        </p:pic>
      </p:grpSp>
      <p:pic>
        <p:nvPicPr>
          <p:cNvPr id="31760" name="Picture 16"/>
          <p:cNvPicPr>
            <a:picLocks noChangeAspect="1" noChangeArrowheads="1"/>
          </p:cNvPicPr>
          <p:nvPr/>
        </p:nvPicPr>
        <p:blipFill>
          <a:blip r:embed="rId8" cstate="print"/>
          <a:srcRect/>
          <a:stretch>
            <a:fillRect/>
          </a:stretch>
        </p:blipFill>
        <p:spPr bwMode="auto">
          <a:xfrm>
            <a:off x="1131888" y="2297113"/>
            <a:ext cx="844550" cy="403225"/>
          </a:xfrm>
          <a:prstGeom prst="rect">
            <a:avLst/>
          </a:prstGeom>
          <a:noFill/>
          <a:ln w="9525">
            <a:noFill/>
            <a:miter lim="800000"/>
            <a:headEnd/>
            <a:tailEnd/>
          </a:ln>
          <a:effectLst/>
        </p:spPr>
      </p:pic>
      <p:pic>
        <p:nvPicPr>
          <p:cNvPr id="31761" name="Picture 17"/>
          <p:cNvPicPr>
            <a:picLocks noChangeAspect="1" noChangeArrowheads="1"/>
          </p:cNvPicPr>
          <p:nvPr/>
        </p:nvPicPr>
        <p:blipFill>
          <a:blip r:embed="rId9" cstate="print"/>
          <a:srcRect/>
          <a:stretch>
            <a:fillRect/>
          </a:stretch>
        </p:blipFill>
        <p:spPr bwMode="auto">
          <a:xfrm>
            <a:off x="350838" y="2247900"/>
            <a:ext cx="431800" cy="485775"/>
          </a:xfrm>
          <a:prstGeom prst="rect">
            <a:avLst/>
          </a:prstGeom>
          <a:noFill/>
          <a:ln w="9525">
            <a:noFill/>
            <a:miter lim="800000"/>
            <a:headEnd/>
            <a:tailEnd/>
          </a:ln>
          <a:effectLst/>
        </p:spPr>
      </p:pic>
      <p:pic>
        <p:nvPicPr>
          <p:cNvPr id="31762" name="Picture 18"/>
          <p:cNvPicPr>
            <a:picLocks noChangeAspect="1" noChangeArrowheads="1"/>
          </p:cNvPicPr>
          <p:nvPr/>
        </p:nvPicPr>
        <p:blipFill>
          <a:blip r:embed="rId10" cstate="print"/>
          <a:srcRect/>
          <a:stretch>
            <a:fillRect/>
          </a:stretch>
        </p:blipFill>
        <p:spPr bwMode="auto">
          <a:xfrm>
            <a:off x="3279775" y="2978150"/>
            <a:ext cx="476250" cy="573088"/>
          </a:xfrm>
          <a:prstGeom prst="rect">
            <a:avLst/>
          </a:prstGeom>
          <a:noFill/>
          <a:ln w="9525">
            <a:noFill/>
            <a:miter lim="800000"/>
            <a:headEnd/>
            <a:tailEnd/>
          </a:ln>
          <a:effectLst/>
        </p:spPr>
      </p:pic>
      <p:pic>
        <p:nvPicPr>
          <p:cNvPr id="31763" name="Picture 19"/>
          <p:cNvPicPr>
            <a:picLocks noChangeAspect="1" noChangeArrowheads="1"/>
          </p:cNvPicPr>
          <p:nvPr/>
        </p:nvPicPr>
        <p:blipFill>
          <a:blip r:embed="rId11" cstate="print"/>
          <a:srcRect/>
          <a:stretch>
            <a:fillRect/>
          </a:stretch>
        </p:blipFill>
        <p:spPr bwMode="auto">
          <a:xfrm>
            <a:off x="352425" y="3813175"/>
            <a:ext cx="1060450" cy="468313"/>
          </a:xfrm>
          <a:prstGeom prst="rect">
            <a:avLst/>
          </a:prstGeom>
          <a:noFill/>
          <a:ln w="9525">
            <a:noFill/>
            <a:miter lim="800000"/>
            <a:headEnd/>
            <a:tailEnd/>
          </a:ln>
          <a:effectLst/>
        </p:spPr>
      </p:pic>
      <p:pic>
        <p:nvPicPr>
          <p:cNvPr id="31764" name="Picture 20"/>
          <p:cNvPicPr>
            <a:picLocks noChangeAspect="1" noChangeArrowheads="1"/>
          </p:cNvPicPr>
          <p:nvPr/>
        </p:nvPicPr>
        <p:blipFill>
          <a:blip r:embed="rId12" cstate="print"/>
          <a:srcRect/>
          <a:stretch>
            <a:fillRect/>
          </a:stretch>
        </p:blipFill>
        <p:spPr bwMode="auto">
          <a:xfrm>
            <a:off x="2603500" y="3841750"/>
            <a:ext cx="1017588" cy="385763"/>
          </a:xfrm>
          <a:prstGeom prst="rect">
            <a:avLst/>
          </a:prstGeom>
          <a:noFill/>
          <a:ln w="9525">
            <a:noFill/>
            <a:miter lim="800000"/>
            <a:headEnd/>
            <a:tailEnd/>
          </a:ln>
          <a:effectLst/>
        </p:spPr>
      </p:pic>
      <p:pic>
        <p:nvPicPr>
          <p:cNvPr id="31765" name="Picture 21" descr="SCUni"/>
          <p:cNvPicPr>
            <a:picLocks noChangeAspect="1" noChangeArrowheads="1"/>
          </p:cNvPicPr>
          <p:nvPr/>
        </p:nvPicPr>
        <p:blipFill>
          <a:blip r:embed="rId13" cstate="print"/>
          <a:srcRect/>
          <a:stretch>
            <a:fillRect/>
          </a:stretch>
        </p:blipFill>
        <p:spPr bwMode="auto">
          <a:xfrm>
            <a:off x="4794250" y="3671888"/>
            <a:ext cx="1125538" cy="736600"/>
          </a:xfrm>
          <a:prstGeom prst="rect">
            <a:avLst/>
          </a:prstGeom>
          <a:noFill/>
        </p:spPr>
      </p:pic>
      <p:pic>
        <p:nvPicPr>
          <p:cNvPr id="31766" name="Picture 22" descr="DAFF left3"/>
          <p:cNvPicPr>
            <a:picLocks noChangeAspect="1" noChangeArrowheads="1"/>
          </p:cNvPicPr>
          <p:nvPr/>
        </p:nvPicPr>
        <p:blipFill>
          <a:blip r:embed="rId14" cstate="print"/>
          <a:srcRect/>
          <a:stretch>
            <a:fillRect/>
          </a:stretch>
        </p:blipFill>
        <p:spPr bwMode="auto">
          <a:xfrm>
            <a:off x="4313238" y="2994025"/>
            <a:ext cx="1606550" cy="542925"/>
          </a:xfrm>
          <a:prstGeom prst="rect">
            <a:avLst/>
          </a:prstGeom>
          <a:noFill/>
          <a:ln w="9525">
            <a:noFill/>
            <a:miter lim="800000"/>
            <a:headEnd/>
            <a:tailEnd/>
          </a:ln>
        </p:spPr>
      </p:pic>
      <p:pic>
        <p:nvPicPr>
          <p:cNvPr id="31767" name="Picture 5" descr="Screen shot 2011-01-20 at 10.44.08 AM.png"/>
          <p:cNvPicPr>
            <a:picLocks noChangeAspect="1"/>
          </p:cNvPicPr>
          <p:nvPr/>
        </p:nvPicPr>
        <p:blipFill>
          <a:blip r:embed="rId15" cstate="print"/>
          <a:srcRect l="2571"/>
          <a:stretch>
            <a:fillRect/>
          </a:stretch>
        </p:blipFill>
        <p:spPr bwMode="auto">
          <a:xfrm>
            <a:off x="6538913" y="6029325"/>
            <a:ext cx="2185987"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p:txBody>
          <a:bodyPr/>
          <a:lstStyle/>
          <a:p>
            <a:pPr eaLnBrk="1" hangingPunct="1"/>
            <a:r>
              <a:rPr lang="en-US" dirty="0" smtClean="0"/>
              <a:t>Why BioloMICS?</a:t>
            </a:r>
          </a:p>
        </p:txBody>
      </p:sp>
      <p:sp>
        <p:nvSpPr>
          <p:cNvPr id="3084" name="Rectangle 12"/>
          <p:cNvSpPr>
            <a:spLocks noGrp="1" noChangeArrowheads="1"/>
          </p:cNvSpPr>
          <p:nvPr>
            <p:ph type="body" idx="1"/>
          </p:nvPr>
        </p:nvSpPr>
        <p:spPr>
          <a:xfrm>
            <a:off x="250825" y="1316038"/>
            <a:ext cx="8631238" cy="4954587"/>
          </a:xfrm>
        </p:spPr>
        <p:txBody>
          <a:bodyPr/>
          <a:lstStyle/>
          <a:p>
            <a:pPr eaLnBrk="1" hangingPunct="1">
              <a:buFont typeface="Wingdings" pitchFamily="2" charset="2"/>
              <a:buChar char="ü"/>
            </a:pPr>
            <a:r>
              <a:rPr lang="en-US" dirty="0" smtClean="0">
                <a:latin typeface="+mj-lt"/>
              </a:rPr>
              <a:t>High security level</a:t>
            </a:r>
          </a:p>
          <a:p>
            <a:pPr eaLnBrk="1" hangingPunct="1">
              <a:buFont typeface="Wingdings" pitchFamily="2" charset="2"/>
              <a:buChar char="ü"/>
            </a:pPr>
            <a:r>
              <a:rPr lang="en-US" dirty="0" smtClean="0">
                <a:latin typeface="+mj-lt"/>
              </a:rPr>
              <a:t>Free use and support until at least 2012</a:t>
            </a:r>
          </a:p>
          <a:p>
            <a:pPr eaLnBrk="1" hangingPunct="1">
              <a:buFont typeface="Wingdings" pitchFamily="2" charset="2"/>
              <a:buChar char="ü"/>
            </a:pPr>
            <a:r>
              <a:rPr lang="en-US" dirty="0" smtClean="0">
                <a:latin typeface="+mj-lt"/>
              </a:rPr>
              <a:t>Multi user access</a:t>
            </a:r>
          </a:p>
          <a:p>
            <a:pPr eaLnBrk="1" hangingPunct="1">
              <a:buFont typeface="Wingdings" pitchFamily="2" charset="2"/>
              <a:buChar char="ü"/>
            </a:pPr>
            <a:r>
              <a:rPr lang="en-US" dirty="0" smtClean="0">
                <a:latin typeface="+mj-lt"/>
              </a:rPr>
              <a:t>Relational database</a:t>
            </a:r>
          </a:p>
          <a:p>
            <a:pPr eaLnBrk="1" hangingPunct="1">
              <a:buFont typeface="Wingdings" pitchFamily="2" charset="2"/>
              <a:buChar char="ü"/>
            </a:pPr>
            <a:r>
              <a:rPr lang="en-US" dirty="0" smtClean="0">
                <a:latin typeface="+mj-lt"/>
              </a:rPr>
              <a:t>Virtually any data can be stored </a:t>
            </a:r>
            <a:r>
              <a:rPr lang="en-US" i="1" dirty="0" smtClean="0">
                <a:latin typeface="+mj-lt"/>
              </a:rPr>
              <a:t>(morphological, administrative, pictures, sequence data, geographical, …)</a:t>
            </a:r>
            <a:r>
              <a:rPr lang="en-US" dirty="0" smtClean="0">
                <a:latin typeface="+mj-lt"/>
              </a:rPr>
              <a:t> </a:t>
            </a:r>
          </a:p>
          <a:p>
            <a:pPr eaLnBrk="1" hangingPunct="1">
              <a:buFont typeface="Wingdings" pitchFamily="2" charset="2"/>
              <a:buChar char="ü"/>
            </a:pPr>
            <a:r>
              <a:rPr lang="en-US" dirty="0" smtClean="0">
                <a:latin typeface="+mj-lt"/>
              </a:rPr>
              <a:t>Option to create/write own scripts</a:t>
            </a:r>
          </a:p>
          <a:p>
            <a:pPr eaLnBrk="1" hangingPunct="1">
              <a:buFont typeface="Wingdings" pitchFamily="2" charset="2"/>
              <a:buChar char="ü"/>
            </a:pPr>
            <a:r>
              <a:rPr lang="en-US" dirty="0" smtClean="0">
                <a:latin typeface="+mj-lt"/>
              </a:rPr>
              <a:t>Easy import and export of data</a:t>
            </a:r>
          </a:p>
          <a:p>
            <a:pPr eaLnBrk="1" hangingPunct="1">
              <a:buFont typeface="Wingdings" pitchFamily="2" charset="2"/>
              <a:buChar char="ü"/>
            </a:pPr>
            <a:r>
              <a:rPr lang="en-US" dirty="0" smtClean="0">
                <a:latin typeface="+mj-lt"/>
              </a:rPr>
              <a:t>Many analysis tools available</a:t>
            </a:r>
          </a:p>
          <a:p>
            <a:pPr eaLnBrk="1" hangingPunct="1">
              <a:buFont typeface="Wingdings" pitchFamily="2" charset="2"/>
              <a:buChar char="ü"/>
            </a:pPr>
            <a:r>
              <a:rPr lang="en-US" dirty="0" smtClean="0">
                <a:latin typeface="+mj-lt"/>
              </a:rPr>
              <a:t>Online instruction movies - </a:t>
            </a:r>
            <a:r>
              <a:rPr lang="en-US" i="1" dirty="0" smtClean="0">
                <a:latin typeface="+mj-lt"/>
              </a:rPr>
              <a:t>www.bio-aware.com</a:t>
            </a:r>
          </a:p>
          <a:p>
            <a:pPr eaLnBrk="1" hangingPunct="1">
              <a:buNone/>
            </a:pPr>
            <a:endParaRPr lang="en-US" dirty="0" smtClean="0">
              <a:latin typeface="+mj-lt"/>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50825" y="1249363"/>
            <a:ext cx="8726488" cy="4040187"/>
          </a:xfrm>
        </p:spPr>
        <p:txBody>
          <a:bodyPr/>
          <a:lstStyle/>
          <a:p>
            <a:pPr marL="457200" indent="-457200">
              <a:buFontTx/>
              <a:buNone/>
            </a:pPr>
            <a:endParaRPr lang="en-AU" dirty="0">
              <a:latin typeface="+mj-lt"/>
            </a:endParaRPr>
          </a:p>
          <a:p>
            <a:pPr marL="457200" indent="-457200">
              <a:buFontTx/>
              <a:buNone/>
            </a:pPr>
            <a:r>
              <a:rPr lang="en-AU" dirty="0">
                <a:latin typeface="+mj-lt"/>
              </a:rPr>
              <a:t>	</a:t>
            </a:r>
            <a:r>
              <a:rPr lang="en-AU" dirty="0" smtClean="0">
                <a:latin typeface="+mj-lt"/>
              </a:rPr>
              <a:t>BioloMICS includes tools to:</a:t>
            </a:r>
            <a:endParaRPr lang="en-AU" dirty="0">
              <a:latin typeface="+mj-lt"/>
            </a:endParaRPr>
          </a:p>
          <a:p>
            <a:pPr marL="457200" indent="-457200">
              <a:buFontTx/>
              <a:buNone/>
            </a:pPr>
            <a:endParaRPr lang="en-AU" sz="1600" dirty="0">
              <a:latin typeface="+mj-lt"/>
            </a:endParaRPr>
          </a:p>
          <a:p>
            <a:pPr marL="1295400" lvl="2" indent="-381000"/>
            <a:r>
              <a:rPr lang="en-AU" dirty="0" smtClean="0">
                <a:latin typeface="+mj-lt"/>
              </a:rPr>
              <a:t>Store and share data</a:t>
            </a:r>
          </a:p>
          <a:p>
            <a:pPr marL="1295400" lvl="2" indent="-381000"/>
            <a:r>
              <a:rPr lang="en-AU" dirty="0" smtClean="0">
                <a:latin typeface="+mj-lt"/>
              </a:rPr>
              <a:t>Customise and secure data</a:t>
            </a:r>
          </a:p>
          <a:p>
            <a:pPr marL="1295400" lvl="2" indent="-381000"/>
            <a:r>
              <a:rPr lang="en-AU" dirty="0" smtClean="0">
                <a:latin typeface="+mj-lt"/>
              </a:rPr>
              <a:t>Search data</a:t>
            </a:r>
          </a:p>
          <a:p>
            <a:pPr marL="1339850" lvl="2" indent="-425450" eaLnBrk="1" hangingPunct="1"/>
            <a:r>
              <a:rPr lang="en-US" dirty="0" err="1" smtClean="0">
                <a:latin typeface="+mj-lt"/>
              </a:rPr>
              <a:t>Polyphasic</a:t>
            </a:r>
            <a:r>
              <a:rPr lang="en-US" dirty="0" smtClean="0">
                <a:latin typeface="+mj-lt"/>
              </a:rPr>
              <a:t> identification and classification</a:t>
            </a:r>
          </a:p>
          <a:p>
            <a:pPr marL="1339850" lvl="2" indent="-425450" eaLnBrk="1" hangingPunct="1"/>
            <a:r>
              <a:rPr lang="en-US" dirty="0" smtClean="0">
                <a:latin typeface="+mj-lt"/>
              </a:rPr>
              <a:t>Gel analysis</a:t>
            </a:r>
          </a:p>
          <a:p>
            <a:pPr marL="1339850" lvl="2" indent="-425450" eaLnBrk="1" hangingPunct="1"/>
            <a:r>
              <a:rPr lang="en-AU" dirty="0" smtClean="0">
                <a:latin typeface="+mj-lt"/>
              </a:rPr>
              <a:t>Laboratory Information Management System (LIMS)</a:t>
            </a:r>
            <a:endParaRPr lang="en-US" dirty="0" smtClean="0">
              <a:latin typeface="+mj-lt"/>
            </a:endParaRPr>
          </a:p>
          <a:p>
            <a:pPr marL="1339850" lvl="2" indent="-425450" eaLnBrk="1" hangingPunct="1"/>
            <a:r>
              <a:rPr lang="en-US" dirty="0" smtClean="0">
                <a:latin typeface="+mj-lt"/>
              </a:rPr>
              <a:t>Images analysis</a:t>
            </a:r>
          </a:p>
          <a:p>
            <a:pPr marL="1339850" lvl="2" indent="-425450" eaLnBrk="1" hangingPunct="1"/>
            <a:r>
              <a:rPr lang="en-US" dirty="0" smtClean="0">
                <a:latin typeface="+mj-lt"/>
              </a:rPr>
              <a:t>Geographic manager</a:t>
            </a:r>
          </a:p>
          <a:p>
            <a:pPr marL="1339850" lvl="2" indent="-425450" eaLnBrk="1" hangingPunct="1"/>
            <a:r>
              <a:rPr lang="en-US" dirty="0" smtClean="0">
                <a:latin typeface="+mj-lt"/>
              </a:rPr>
              <a:t>Sequence tools</a:t>
            </a:r>
          </a:p>
          <a:p>
            <a:pPr marL="1295400" lvl="2" indent="-381000"/>
            <a:r>
              <a:rPr lang="en-AU" dirty="0" smtClean="0">
                <a:latin typeface="+mj-lt"/>
              </a:rPr>
              <a:t>Publish </a:t>
            </a:r>
            <a:r>
              <a:rPr lang="en-AU" dirty="0">
                <a:latin typeface="+mj-lt"/>
              </a:rPr>
              <a:t>(to </a:t>
            </a:r>
            <a:r>
              <a:rPr lang="en-AU" dirty="0" smtClean="0">
                <a:latin typeface="+mj-lt"/>
              </a:rPr>
              <a:t>intranet, ALA and AMRiN) </a:t>
            </a:r>
            <a:endParaRPr lang="en-AU" dirty="0">
              <a:latin typeface="+mj-lt"/>
            </a:endParaRPr>
          </a:p>
        </p:txBody>
      </p:sp>
      <p:pic>
        <p:nvPicPr>
          <p:cNvPr id="41002" name="Picture 4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
        <p:nvSpPr>
          <p:cNvPr id="5" name="Title 4"/>
          <p:cNvSpPr>
            <a:spLocks noGrp="1"/>
          </p:cNvSpPr>
          <p:nvPr>
            <p:ph type="title"/>
          </p:nvPr>
        </p:nvSpPr>
        <p:spPr/>
        <p:txBody>
          <a:bodyPr/>
          <a:lstStyle/>
          <a:p>
            <a:r>
              <a:rPr lang="en-AU" dirty="0" smtClean="0"/>
              <a:t>What can BioloMICS do?</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Main interface</a:t>
            </a:r>
          </a:p>
        </p:txBody>
      </p:sp>
      <p:sp>
        <p:nvSpPr>
          <p:cNvPr id="27651" name="Content Placeholder 2"/>
          <p:cNvSpPr>
            <a:spLocks noGrp="1"/>
          </p:cNvSpPr>
          <p:nvPr>
            <p:ph idx="1"/>
          </p:nvPr>
        </p:nvSpPr>
        <p:spPr/>
        <p:txBody>
          <a:bodyPr/>
          <a:lstStyle/>
          <a:p>
            <a:pPr eaLnBrk="1" hangingPunct="1">
              <a:buFontTx/>
              <a:buNone/>
            </a:pPr>
            <a:endParaRPr lang="en-US" smtClean="0"/>
          </a:p>
          <a:p>
            <a:pPr eaLnBrk="1" hangingPunct="1"/>
            <a:endParaRPr lang="en-US" smtClean="0"/>
          </a:p>
        </p:txBody>
      </p:sp>
      <p:pic>
        <p:nvPicPr>
          <p:cNvPr id="27653" name="Picture 40" descr="Data_management.jpg"/>
          <p:cNvPicPr>
            <a:picLocks noChangeAspect="1"/>
          </p:cNvPicPr>
          <p:nvPr/>
        </p:nvPicPr>
        <p:blipFill>
          <a:blip r:embed="rId3"/>
          <a:srcRect/>
          <a:stretch>
            <a:fillRect/>
          </a:stretch>
        </p:blipFill>
        <p:spPr bwMode="auto">
          <a:xfrm>
            <a:off x="1558925" y="1257300"/>
            <a:ext cx="6026150" cy="4519613"/>
          </a:xfrm>
          <a:prstGeom prst="rect">
            <a:avLst/>
          </a:prstGeom>
          <a:noFill/>
          <a:ln w="9525">
            <a:noFill/>
            <a:miter lim="800000"/>
            <a:headEnd/>
            <a:tailEnd/>
          </a:ln>
        </p:spPr>
      </p:pic>
      <p:sp>
        <p:nvSpPr>
          <p:cNvPr id="42" name="TextBox 41"/>
          <p:cNvSpPr txBox="1">
            <a:spLocks noChangeArrowheads="1"/>
          </p:cNvSpPr>
          <p:nvPr/>
        </p:nvSpPr>
        <p:spPr bwMode="auto">
          <a:xfrm>
            <a:off x="0" y="5707063"/>
            <a:ext cx="2628900" cy="369332"/>
          </a:xfrm>
          <a:prstGeom prst="rect">
            <a:avLst/>
          </a:prstGeom>
          <a:noFill/>
          <a:ln w="9525">
            <a:noFill/>
            <a:miter lim="800000"/>
            <a:headEnd/>
            <a:tailEnd/>
          </a:ln>
        </p:spPr>
        <p:txBody>
          <a:bodyPr>
            <a:spAutoFit/>
          </a:bodyPr>
          <a:lstStyle/>
          <a:p>
            <a:r>
              <a:rPr lang="en-US" dirty="0"/>
              <a:t>Movie: add </a:t>
            </a:r>
            <a:r>
              <a:rPr lang="en-US" dirty="0" smtClean="0"/>
              <a:t>new </a:t>
            </a:r>
            <a:r>
              <a:rPr lang="en-US" dirty="0"/>
              <a:t>record</a:t>
            </a:r>
          </a:p>
        </p:txBody>
      </p:sp>
      <p:pic>
        <p:nvPicPr>
          <p:cNvPr id="43"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Data sharing</a:t>
            </a:r>
          </a:p>
        </p:txBody>
      </p:sp>
      <p:sp>
        <p:nvSpPr>
          <p:cNvPr id="106" name="Rounded Rectangle 105"/>
          <p:cNvSpPr>
            <a:spLocks noChangeArrowheads="1"/>
          </p:cNvSpPr>
          <p:nvPr/>
        </p:nvSpPr>
        <p:spPr bwMode="auto">
          <a:xfrm>
            <a:off x="4857750" y="1693863"/>
            <a:ext cx="3929063" cy="4249737"/>
          </a:xfrm>
          <a:prstGeom prst="roundRect">
            <a:avLst>
              <a:gd name="adj" fmla="val 16667"/>
            </a:avLst>
          </a:prstGeom>
          <a:noFill/>
          <a:ln w="9525">
            <a:solidFill>
              <a:srgbClr val="595959"/>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grpSp>
        <p:nvGrpSpPr>
          <p:cNvPr id="23557" name="Group 2"/>
          <p:cNvGrpSpPr>
            <a:grpSpLocks/>
          </p:cNvGrpSpPr>
          <p:nvPr/>
        </p:nvGrpSpPr>
        <p:grpSpPr bwMode="auto">
          <a:xfrm>
            <a:off x="5514975" y="2471738"/>
            <a:ext cx="1214438" cy="1000125"/>
            <a:chOff x="214282" y="1571612"/>
            <a:chExt cx="7929618" cy="4286280"/>
          </a:xfrm>
        </p:grpSpPr>
        <p:sp>
          <p:nvSpPr>
            <p:cNvPr id="109" name="Flowchart: Magnetic Disk 3"/>
            <p:cNvSpPr>
              <a:spLocks noChangeArrowheads="1"/>
            </p:cNvSpPr>
            <p:nvPr/>
          </p:nvSpPr>
          <p:spPr bwMode="auto">
            <a:xfrm>
              <a:off x="214282" y="2075080"/>
              <a:ext cx="2715763" cy="3354182"/>
            </a:xfrm>
            <a:prstGeom prst="flowChartMagneticDisk">
              <a:avLst/>
            </a:prstGeom>
            <a:gradFill rotWithShape="1">
              <a:gsLst>
                <a:gs pos="0">
                  <a:srgbClr val="EEEEEE"/>
                </a:gs>
                <a:gs pos="64999">
                  <a:srgbClr val="D3D3D3"/>
                </a:gs>
                <a:gs pos="100000">
                  <a:srgbClr val="C0C0C0"/>
                </a:gs>
              </a:gsLst>
              <a:lin ang="5400000" scaled="1"/>
            </a:gradFill>
            <a:ln w="9525">
              <a:solidFill>
                <a:srgbClr val="414142"/>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Database of a collection</a:t>
              </a:r>
            </a:p>
          </p:txBody>
        </p:sp>
        <p:sp>
          <p:nvSpPr>
            <p:cNvPr id="110" name="Flowchart: Internal Storage 4"/>
            <p:cNvSpPr>
              <a:spLocks noChangeArrowheads="1"/>
            </p:cNvSpPr>
            <p:nvPr/>
          </p:nvSpPr>
          <p:spPr bwMode="auto">
            <a:xfrm>
              <a:off x="4287930" y="2857494"/>
              <a:ext cx="1917616" cy="1204243"/>
            </a:xfrm>
            <a:prstGeom prst="flowChartInternalStorage">
              <a:avLst/>
            </a:prstGeom>
            <a:gradFill rotWithShape="1">
              <a:gsLst>
                <a:gs pos="0">
                  <a:srgbClr val="EDF9E8"/>
                </a:gs>
                <a:gs pos="64999">
                  <a:srgbClr val="D0EEC3"/>
                </a:gs>
                <a:gs pos="100000">
                  <a:srgbClr val="BCE9A9"/>
                </a:gs>
              </a:gsLst>
              <a:lin ang="5400000" scaled="1"/>
            </a:gradFill>
            <a:ln w="9525">
              <a:solidFill>
                <a:srgbClr val="5A962E"/>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Strains table containing a number of fields</a:t>
              </a:r>
            </a:p>
          </p:txBody>
        </p:sp>
        <p:sp>
          <p:nvSpPr>
            <p:cNvPr id="111" name="Up Arrow 110"/>
            <p:cNvSpPr>
              <a:spLocks noChangeArrowheads="1"/>
            </p:cNvSpPr>
            <p:nvPr/>
          </p:nvSpPr>
          <p:spPr bwMode="auto">
            <a:xfrm rot="5400000">
              <a:off x="3219603" y="3286845"/>
              <a:ext cx="353788" cy="787779"/>
            </a:xfrm>
            <a:prstGeom prst="upArrow">
              <a:avLst>
                <a:gd name="adj1" fmla="val 50000"/>
                <a:gd name="adj2" fmla="val 49998"/>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12" name="Flowchart: Internal Storage 6"/>
            <p:cNvSpPr>
              <a:spLocks noChangeArrowheads="1"/>
            </p:cNvSpPr>
            <p:nvPr/>
          </p:nvSpPr>
          <p:spPr bwMode="auto">
            <a:xfrm>
              <a:off x="3790386" y="4503970"/>
              <a:ext cx="1357878" cy="1353922"/>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Stock management table</a:t>
              </a:r>
            </a:p>
          </p:txBody>
        </p:sp>
        <p:sp>
          <p:nvSpPr>
            <p:cNvPr id="113" name="Flowchart: Internal Storage 7"/>
            <p:cNvSpPr>
              <a:spLocks noChangeArrowheads="1"/>
            </p:cNvSpPr>
            <p:nvPr/>
          </p:nvSpPr>
          <p:spPr bwMode="auto">
            <a:xfrm>
              <a:off x="6143353" y="4503970"/>
              <a:ext cx="715223" cy="1353922"/>
            </a:xfrm>
            <a:prstGeom prst="flowChartInternalStorage">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Host table</a:t>
              </a:r>
            </a:p>
          </p:txBody>
        </p:sp>
        <p:sp>
          <p:nvSpPr>
            <p:cNvPr id="114" name="Flowchart: Internal Storage 8"/>
            <p:cNvSpPr>
              <a:spLocks noChangeArrowheads="1"/>
            </p:cNvSpPr>
            <p:nvPr/>
          </p:nvSpPr>
          <p:spPr bwMode="auto">
            <a:xfrm>
              <a:off x="7148811" y="2857494"/>
              <a:ext cx="995089" cy="3000398"/>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DNA Sequences table</a:t>
              </a:r>
            </a:p>
          </p:txBody>
        </p:sp>
        <p:sp>
          <p:nvSpPr>
            <p:cNvPr id="115" name="Flowchart: Internal Storage 9"/>
            <p:cNvSpPr>
              <a:spLocks noChangeArrowheads="1"/>
            </p:cNvSpPr>
            <p:nvPr/>
          </p:nvSpPr>
          <p:spPr bwMode="auto">
            <a:xfrm>
              <a:off x="3790386" y="1571612"/>
              <a:ext cx="1357878" cy="857256"/>
            </a:xfrm>
            <a:prstGeom prst="flowChartInternalStorage">
              <a:avLst/>
            </a:prstGeom>
            <a:gradFill rotWithShape="1">
              <a:gsLst>
                <a:gs pos="0">
                  <a:srgbClr val="EDF7E9"/>
                </a:gs>
                <a:gs pos="64999">
                  <a:srgbClr val="D0E8C6"/>
                </a:gs>
                <a:gs pos="100000">
                  <a:srgbClr val="BBE0AC"/>
                </a:gs>
              </a:gsLst>
              <a:lin ang="5400000" scaled="1"/>
            </a:gradFill>
            <a:ln w="9525">
              <a:solidFill>
                <a:srgbClr val="51872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Bibliography table</a:t>
              </a:r>
            </a:p>
          </p:txBody>
        </p:sp>
        <p:sp>
          <p:nvSpPr>
            <p:cNvPr id="116" name="Flowchart: Internal Storage 10"/>
            <p:cNvSpPr>
              <a:spLocks noChangeArrowheads="1"/>
            </p:cNvSpPr>
            <p:nvPr/>
          </p:nvSpPr>
          <p:spPr bwMode="auto">
            <a:xfrm>
              <a:off x="5210458" y="1571612"/>
              <a:ext cx="1357885" cy="857256"/>
            </a:xfrm>
            <a:prstGeom prst="flowChartInternalStorage">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Taxon names table</a:t>
              </a:r>
            </a:p>
          </p:txBody>
        </p:sp>
        <p:sp>
          <p:nvSpPr>
            <p:cNvPr id="117" name="Flowchart: Internal Storage 11"/>
            <p:cNvSpPr>
              <a:spLocks noChangeArrowheads="1"/>
            </p:cNvSpPr>
            <p:nvPr/>
          </p:nvSpPr>
          <p:spPr bwMode="auto">
            <a:xfrm>
              <a:off x="6640898" y="1571612"/>
              <a:ext cx="1503002" cy="857256"/>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a:r>
                <a:rPr lang="en-US" sz="100">
                  <a:solidFill>
                    <a:srgbClr val="000000"/>
                  </a:solidFill>
                  <a:latin typeface="Verdana" pitchFamily="34" charset="0"/>
                </a:rPr>
                <a:t>Other tables</a:t>
              </a:r>
            </a:p>
            <a:p>
              <a:pPr algn="ctr"/>
              <a:r>
                <a:rPr lang="en-US" sz="100">
                  <a:solidFill>
                    <a:srgbClr val="000000"/>
                  </a:solidFill>
                  <a:latin typeface="Verdana" pitchFamily="34" charset="0"/>
                </a:rPr>
                <a:t>…</a:t>
              </a:r>
            </a:p>
          </p:txBody>
        </p:sp>
        <p:sp>
          <p:nvSpPr>
            <p:cNvPr id="118" name="Flowchart: Internal Storage 12"/>
            <p:cNvSpPr>
              <a:spLocks noChangeArrowheads="1"/>
            </p:cNvSpPr>
            <p:nvPr/>
          </p:nvSpPr>
          <p:spPr bwMode="auto">
            <a:xfrm>
              <a:off x="5283019" y="4503970"/>
              <a:ext cx="715217" cy="1353922"/>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Properties table</a:t>
              </a:r>
            </a:p>
          </p:txBody>
        </p:sp>
        <p:sp>
          <p:nvSpPr>
            <p:cNvPr id="119" name="Bent-Up Arrow 13"/>
            <p:cNvSpPr>
              <a:spLocks noChangeArrowheads="1"/>
            </p:cNvSpPr>
            <p:nvPr/>
          </p:nvSpPr>
          <p:spPr bwMode="auto">
            <a:xfrm>
              <a:off x="6288471" y="2503706"/>
              <a:ext cx="787779" cy="714382"/>
            </a:xfrm>
            <a:custGeom>
              <a:avLst/>
              <a:gdLst>
                <a:gd name="T0" fmla="*/ 732464 w 787779"/>
                <a:gd name="T1" fmla="*/ 0 h 714382"/>
                <a:gd name="T2" fmla="*/ 677150 w 787779"/>
                <a:gd name="T3" fmla="*/ 76446 h 714382"/>
                <a:gd name="T4" fmla="*/ 0 w 787779"/>
                <a:gd name="T5" fmla="*/ 695533 h 714382"/>
                <a:gd name="T6" fmla="*/ 375657 w 787779"/>
                <a:gd name="T7" fmla="*/ 714382 h 714382"/>
                <a:gd name="T8" fmla="*/ 751313 w 787779"/>
                <a:gd name="T9" fmla="*/ 395414 h 714382"/>
                <a:gd name="T10" fmla="*/ 787779 w 787779"/>
                <a:gd name="T11" fmla="*/ 76446 h 714382"/>
                <a:gd name="T12" fmla="*/ 3 60000 65536"/>
                <a:gd name="T13" fmla="*/ 2 60000 65536"/>
                <a:gd name="T14" fmla="*/ 2 60000 65536"/>
                <a:gd name="T15" fmla="*/ 1 60000 65536"/>
                <a:gd name="T16" fmla="*/ 0 60000 65536"/>
                <a:gd name="T17" fmla="*/ 0 60000 65536"/>
                <a:gd name="T18" fmla="*/ 0 w 787779"/>
                <a:gd name="T19" fmla="*/ 676684 h 714382"/>
                <a:gd name="T20" fmla="*/ 751313 w 787779"/>
                <a:gd name="T21" fmla="*/ 714382 h 714382"/>
              </a:gdLst>
              <a:ahLst/>
              <a:cxnLst>
                <a:cxn ang="T12">
                  <a:pos x="T0" y="T1"/>
                </a:cxn>
                <a:cxn ang="T13">
                  <a:pos x="T2" y="T3"/>
                </a:cxn>
                <a:cxn ang="T14">
                  <a:pos x="T4" y="T5"/>
                </a:cxn>
                <a:cxn ang="T15">
                  <a:pos x="T6" y="T7"/>
                </a:cxn>
                <a:cxn ang="T16">
                  <a:pos x="T8" y="T9"/>
                </a:cxn>
                <a:cxn ang="T17">
                  <a:pos x="T10" y="T11"/>
                </a:cxn>
              </a:cxnLst>
              <a:rect l="T18" t="T19" r="T20" b="T21"/>
              <a:pathLst>
                <a:path w="787779" h="714382">
                  <a:moveTo>
                    <a:pt x="0" y="676684"/>
                  </a:moveTo>
                  <a:lnTo>
                    <a:pt x="713615" y="676684"/>
                  </a:lnTo>
                  <a:lnTo>
                    <a:pt x="713615" y="76446"/>
                  </a:lnTo>
                  <a:lnTo>
                    <a:pt x="677150" y="76446"/>
                  </a:lnTo>
                  <a:lnTo>
                    <a:pt x="732464" y="0"/>
                  </a:lnTo>
                  <a:lnTo>
                    <a:pt x="787779" y="76446"/>
                  </a:lnTo>
                  <a:lnTo>
                    <a:pt x="751313" y="76446"/>
                  </a:lnTo>
                  <a:lnTo>
                    <a:pt x="751313" y="714382"/>
                  </a:lnTo>
                  <a:lnTo>
                    <a:pt x="0" y="714382"/>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0" name="Bent-Up Arrow 14"/>
            <p:cNvSpPr>
              <a:spLocks noChangeArrowheads="1"/>
            </p:cNvSpPr>
            <p:nvPr/>
          </p:nvSpPr>
          <p:spPr bwMode="auto">
            <a:xfrm flipV="1">
              <a:off x="6288471" y="3646714"/>
              <a:ext cx="145117" cy="782418"/>
            </a:xfrm>
            <a:custGeom>
              <a:avLst/>
              <a:gdLst>
                <a:gd name="T0" fmla="*/ 108838 w 145117"/>
                <a:gd name="T1" fmla="*/ 0 h 782418"/>
                <a:gd name="T2" fmla="*/ 72559 w 145117"/>
                <a:gd name="T3" fmla="*/ 36279 h 782418"/>
                <a:gd name="T4" fmla="*/ 0 w 145117"/>
                <a:gd name="T5" fmla="*/ 764278 h 782418"/>
                <a:gd name="T6" fmla="*/ 63489 w 145117"/>
                <a:gd name="T7" fmla="*/ 782418 h 782418"/>
                <a:gd name="T8" fmla="*/ 126977 w 145117"/>
                <a:gd name="T9" fmla="*/ 409349 h 782418"/>
                <a:gd name="T10" fmla="*/ 145117 w 145117"/>
                <a:gd name="T11" fmla="*/ 36279 h 782418"/>
                <a:gd name="T12" fmla="*/ 3 60000 65536"/>
                <a:gd name="T13" fmla="*/ 2 60000 65536"/>
                <a:gd name="T14" fmla="*/ 2 60000 65536"/>
                <a:gd name="T15" fmla="*/ 1 60000 65536"/>
                <a:gd name="T16" fmla="*/ 0 60000 65536"/>
                <a:gd name="T17" fmla="*/ 0 60000 65536"/>
                <a:gd name="T18" fmla="*/ 0 w 145117"/>
                <a:gd name="T19" fmla="*/ 746139 h 782418"/>
                <a:gd name="T20" fmla="*/ 126977 w 145117"/>
                <a:gd name="T21" fmla="*/ 782418 h 782418"/>
              </a:gdLst>
              <a:ahLst/>
              <a:cxnLst>
                <a:cxn ang="T12">
                  <a:pos x="T0" y="T1"/>
                </a:cxn>
                <a:cxn ang="T13">
                  <a:pos x="T2" y="T3"/>
                </a:cxn>
                <a:cxn ang="T14">
                  <a:pos x="T4" y="T5"/>
                </a:cxn>
                <a:cxn ang="T15">
                  <a:pos x="T6" y="T7"/>
                </a:cxn>
                <a:cxn ang="T16">
                  <a:pos x="T8" y="T9"/>
                </a:cxn>
                <a:cxn ang="T17">
                  <a:pos x="T10" y="T11"/>
                </a:cxn>
              </a:cxnLst>
              <a:rect l="T18" t="T19" r="T20" b="T21"/>
              <a:pathLst>
                <a:path w="145117" h="782418">
                  <a:moveTo>
                    <a:pt x="0" y="746139"/>
                  </a:moveTo>
                  <a:lnTo>
                    <a:pt x="90698" y="746139"/>
                  </a:lnTo>
                  <a:lnTo>
                    <a:pt x="90698" y="36279"/>
                  </a:lnTo>
                  <a:lnTo>
                    <a:pt x="72559" y="36279"/>
                  </a:lnTo>
                  <a:lnTo>
                    <a:pt x="108838" y="0"/>
                  </a:lnTo>
                  <a:lnTo>
                    <a:pt x="145117" y="36279"/>
                  </a:lnTo>
                  <a:lnTo>
                    <a:pt x="126977" y="36279"/>
                  </a:lnTo>
                  <a:lnTo>
                    <a:pt x="126977" y="782418"/>
                  </a:lnTo>
                  <a:lnTo>
                    <a:pt x="0" y="782418"/>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1" name="Right Arrow 15"/>
            <p:cNvSpPr>
              <a:spLocks noChangeArrowheads="1"/>
            </p:cNvSpPr>
            <p:nvPr/>
          </p:nvSpPr>
          <p:spPr bwMode="auto">
            <a:xfrm>
              <a:off x="6288471" y="3388176"/>
              <a:ext cx="642662" cy="74842"/>
            </a:xfrm>
            <a:prstGeom prst="rightArrow">
              <a:avLst>
                <a:gd name="adj1" fmla="val 50000"/>
                <a:gd name="adj2" fmla="val 50011"/>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2" name="Right Arrow 16"/>
            <p:cNvSpPr>
              <a:spLocks noChangeArrowheads="1"/>
            </p:cNvSpPr>
            <p:nvPr/>
          </p:nvSpPr>
          <p:spPr bwMode="auto">
            <a:xfrm rot="5400000">
              <a:off x="4326446" y="4249980"/>
              <a:ext cx="285752" cy="72555"/>
            </a:xfrm>
            <a:prstGeom prst="rightArrow">
              <a:avLst>
                <a:gd name="adj1" fmla="val 50000"/>
                <a:gd name="adj2" fmla="val 49996"/>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3" name="Right Arrow 17"/>
            <p:cNvSpPr>
              <a:spLocks noChangeArrowheads="1"/>
            </p:cNvSpPr>
            <p:nvPr/>
          </p:nvSpPr>
          <p:spPr bwMode="auto">
            <a:xfrm rot="5400000">
              <a:off x="5539214" y="4249975"/>
              <a:ext cx="285752" cy="72562"/>
            </a:xfrm>
            <a:prstGeom prst="rightArrow">
              <a:avLst>
                <a:gd name="adj1" fmla="val 50000"/>
                <a:gd name="adj2" fmla="val 49991"/>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4" name="Right Arrow 18"/>
            <p:cNvSpPr>
              <a:spLocks noChangeArrowheads="1"/>
            </p:cNvSpPr>
            <p:nvPr/>
          </p:nvSpPr>
          <p:spPr bwMode="auto">
            <a:xfrm rot="-5400000">
              <a:off x="4326446" y="2610306"/>
              <a:ext cx="285752" cy="72555"/>
            </a:xfrm>
            <a:prstGeom prst="rightArrow">
              <a:avLst>
                <a:gd name="adj1" fmla="val 50000"/>
                <a:gd name="adj2" fmla="val 49996"/>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25" name="Right Arrow 19"/>
            <p:cNvSpPr>
              <a:spLocks noChangeArrowheads="1"/>
            </p:cNvSpPr>
            <p:nvPr/>
          </p:nvSpPr>
          <p:spPr bwMode="auto">
            <a:xfrm rot="-5400000">
              <a:off x="5679147" y="2615485"/>
              <a:ext cx="285752" cy="62193"/>
            </a:xfrm>
            <a:prstGeom prst="rightArrow">
              <a:avLst>
                <a:gd name="adj1" fmla="val 50000"/>
                <a:gd name="adj2" fmla="val 50009"/>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grpSp>
      <p:sp>
        <p:nvSpPr>
          <p:cNvPr id="126" name="Left-Right Arrow 125"/>
          <p:cNvSpPr>
            <a:spLocks noChangeArrowheads="1"/>
          </p:cNvSpPr>
          <p:nvPr/>
        </p:nvSpPr>
        <p:spPr bwMode="auto">
          <a:xfrm>
            <a:off x="4286250" y="3490913"/>
            <a:ext cx="500063" cy="285750"/>
          </a:xfrm>
          <a:prstGeom prst="leftRightArrow">
            <a:avLst>
              <a:gd name="adj1" fmla="val 50000"/>
              <a:gd name="adj2" fmla="val 49997"/>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pic>
        <p:nvPicPr>
          <p:cNvPr id="23559" name="Picture 3"/>
          <p:cNvPicPr>
            <a:picLocks noChangeAspect="1" noChangeArrowheads="1"/>
          </p:cNvPicPr>
          <p:nvPr/>
        </p:nvPicPr>
        <p:blipFill>
          <a:blip r:embed="rId3"/>
          <a:srcRect/>
          <a:stretch>
            <a:fillRect/>
          </a:stretch>
        </p:blipFill>
        <p:spPr bwMode="auto">
          <a:xfrm>
            <a:off x="428625" y="2562225"/>
            <a:ext cx="3698875" cy="2479675"/>
          </a:xfrm>
          <a:prstGeom prst="rect">
            <a:avLst/>
          </a:prstGeom>
          <a:noFill/>
          <a:ln w="9525">
            <a:noFill/>
            <a:miter lim="800000"/>
            <a:headEnd/>
            <a:tailEnd/>
          </a:ln>
        </p:spPr>
      </p:pic>
      <p:grpSp>
        <p:nvGrpSpPr>
          <p:cNvPr id="23560" name="Group 2"/>
          <p:cNvGrpSpPr>
            <a:grpSpLocks/>
          </p:cNvGrpSpPr>
          <p:nvPr/>
        </p:nvGrpSpPr>
        <p:grpSpPr bwMode="auto">
          <a:xfrm>
            <a:off x="5586413" y="4900613"/>
            <a:ext cx="1295400" cy="938212"/>
            <a:chOff x="214282" y="1571612"/>
            <a:chExt cx="7929618" cy="4286280"/>
          </a:xfrm>
        </p:grpSpPr>
        <p:sp>
          <p:nvSpPr>
            <p:cNvPr id="129" name="Flowchart: Magnetic Disk 26"/>
            <p:cNvSpPr>
              <a:spLocks noChangeArrowheads="1"/>
            </p:cNvSpPr>
            <p:nvPr/>
          </p:nvSpPr>
          <p:spPr bwMode="auto">
            <a:xfrm>
              <a:off x="214282" y="2072039"/>
              <a:ext cx="2711227" cy="3357953"/>
            </a:xfrm>
            <a:prstGeom prst="flowChartMagneticDisk">
              <a:avLst/>
            </a:prstGeom>
            <a:gradFill rotWithShape="1">
              <a:gsLst>
                <a:gs pos="0">
                  <a:srgbClr val="EEEEEE"/>
                </a:gs>
                <a:gs pos="64999">
                  <a:srgbClr val="D3D3D3"/>
                </a:gs>
                <a:gs pos="100000">
                  <a:srgbClr val="C0C0C0"/>
                </a:gs>
              </a:gsLst>
              <a:lin ang="5400000" scaled="1"/>
            </a:gradFill>
            <a:ln w="9525">
              <a:solidFill>
                <a:srgbClr val="414142"/>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Database of a collection</a:t>
              </a:r>
            </a:p>
          </p:txBody>
        </p:sp>
        <p:sp>
          <p:nvSpPr>
            <p:cNvPr id="130" name="Flowchart: Internal Storage 27"/>
            <p:cNvSpPr>
              <a:spLocks noChangeArrowheads="1"/>
            </p:cNvSpPr>
            <p:nvPr/>
          </p:nvSpPr>
          <p:spPr bwMode="auto">
            <a:xfrm>
              <a:off x="4285982" y="2855319"/>
              <a:ext cx="1924098" cy="1203930"/>
            </a:xfrm>
            <a:prstGeom prst="flowChartInternalStorage">
              <a:avLst/>
            </a:prstGeom>
            <a:gradFill rotWithShape="1">
              <a:gsLst>
                <a:gs pos="0">
                  <a:srgbClr val="EDF9E8"/>
                </a:gs>
                <a:gs pos="64999">
                  <a:srgbClr val="D0EEC3"/>
                </a:gs>
                <a:gs pos="100000">
                  <a:srgbClr val="BCE9A9"/>
                </a:gs>
              </a:gsLst>
              <a:lin ang="5400000" scaled="1"/>
            </a:gradFill>
            <a:ln w="9525">
              <a:solidFill>
                <a:srgbClr val="5A962E"/>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Strains table containing a number of fields</a:t>
              </a:r>
            </a:p>
          </p:txBody>
        </p:sp>
        <p:sp>
          <p:nvSpPr>
            <p:cNvPr id="131" name="Up Arrow 130"/>
            <p:cNvSpPr>
              <a:spLocks noChangeArrowheads="1"/>
            </p:cNvSpPr>
            <p:nvPr/>
          </p:nvSpPr>
          <p:spPr bwMode="auto">
            <a:xfrm rot="5400000">
              <a:off x="3219127" y="3284924"/>
              <a:ext cx="355375" cy="787134"/>
            </a:xfrm>
            <a:prstGeom prst="upArrow">
              <a:avLst>
                <a:gd name="adj1" fmla="val 50000"/>
                <a:gd name="adj2" fmla="val 50000"/>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32" name="Flowchart: Internal Storage 30"/>
            <p:cNvSpPr>
              <a:spLocks noChangeArrowheads="1"/>
            </p:cNvSpPr>
            <p:nvPr/>
          </p:nvSpPr>
          <p:spPr bwMode="auto">
            <a:xfrm>
              <a:off x="3790384" y="4501659"/>
              <a:ext cx="1350753" cy="1356233"/>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Stock management table</a:t>
              </a:r>
            </a:p>
          </p:txBody>
        </p:sp>
        <p:sp>
          <p:nvSpPr>
            <p:cNvPr id="133" name="Flowchart: Internal Storage 31"/>
            <p:cNvSpPr>
              <a:spLocks noChangeArrowheads="1"/>
            </p:cNvSpPr>
            <p:nvPr/>
          </p:nvSpPr>
          <p:spPr bwMode="auto">
            <a:xfrm>
              <a:off x="6142060" y="4501659"/>
              <a:ext cx="719108" cy="1356233"/>
            </a:xfrm>
            <a:prstGeom prst="flowChartInternalStorage">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Host table</a:t>
              </a:r>
            </a:p>
          </p:txBody>
        </p:sp>
        <p:sp>
          <p:nvSpPr>
            <p:cNvPr id="134" name="Flowchart: Internal Storage 32"/>
            <p:cNvSpPr>
              <a:spLocks noChangeArrowheads="1"/>
            </p:cNvSpPr>
            <p:nvPr/>
          </p:nvSpPr>
          <p:spPr bwMode="auto">
            <a:xfrm>
              <a:off x="7142977" y="2855319"/>
              <a:ext cx="1000923" cy="3002573"/>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DNA Sequences table</a:t>
              </a:r>
            </a:p>
          </p:txBody>
        </p:sp>
        <p:sp>
          <p:nvSpPr>
            <p:cNvPr id="135" name="Flowchart: Internal Storage 33"/>
            <p:cNvSpPr>
              <a:spLocks noChangeArrowheads="1"/>
            </p:cNvSpPr>
            <p:nvPr/>
          </p:nvSpPr>
          <p:spPr bwMode="auto">
            <a:xfrm>
              <a:off x="3790384" y="1571612"/>
              <a:ext cx="1350753" cy="855806"/>
            </a:xfrm>
            <a:prstGeom prst="flowChartInternalStorage">
              <a:avLst/>
            </a:prstGeom>
            <a:gradFill rotWithShape="1">
              <a:gsLst>
                <a:gs pos="0">
                  <a:srgbClr val="EDF7E9"/>
                </a:gs>
                <a:gs pos="64999">
                  <a:srgbClr val="D0E8C6"/>
                </a:gs>
                <a:gs pos="100000">
                  <a:srgbClr val="BBE0AC"/>
                </a:gs>
              </a:gsLst>
              <a:lin ang="5400000" scaled="1"/>
            </a:gradFill>
            <a:ln w="9525">
              <a:solidFill>
                <a:srgbClr val="51872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Bibliography table</a:t>
              </a:r>
            </a:p>
          </p:txBody>
        </p:sp>
        <p:sp>
          <p:nvSpPr>
            <p:cNvPr id="136" name="Flowchart: Internal Storage 34"/>
            <p:cNvSpPr>
              <a:spLocks noChangeArrowheads="1"/>
            </p:cNvSpPr>
            <p:nvPr/>
          </p:nvSpPr>
          <p:spPr bwMode="auto">
            <a:xfrm>
              <a:off x="5218879" y="1571612"/>
              <a:ext cx="1350759" cy="855806"/>
            </a:xfrm>
            <a:prstGeom prst="flowChartInternalStorage">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Taxon names table</a:t>
              </a:r>
            </a:p>
          </p:txBody>
        </p:sp>
        <p:sp>
          <p:nvSpPr>
            <p:cNvPr id="137" name="Flowchart: Internal Storage 35"/>
            <p:cNvSpPr>
              <a:spLocks noChangeArrowheads="1"/>
            </p:cNvSpPr>
            <p:nvPr/>
          </p:nvSpPr>
          <p:spPr bwMode="auto">
            <a:xfrm>
              <a:off x="6647379" y="1571612"/>
              <a:ext cx="1496521" cy="855806"/>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a:r>
                <a:rPr lang="en-US" sz="100">
                  <a:solidFill>
                    <a:srgbClr val="000000"/>
                  </a:solidFill>
                  <a:latin typeface="Verdana" pitchFamily="34" charset="0"/>
                </a:rPr>
                <a:t>Other tables</a:t>
              </a:r>
            </a:p>
            <a:p>
              <a:pPr algn="ctr"/>
              <a:r>
                <a:rPr lang="en-US" sz="100">
                  <a:solidFill>
                    <a:srgbClr val="000000"/>
                  </a:solidFill>
                  <a:latin typeface="Verdana" pitchFamily="34" charset="0"/>
                </a:rPr>
                <a:t>…</a:t>
              </a:r>
            </a:p>
          </p:txBody>
        </p:sp>
        <p:sp>
          <p:nvSpPr>
            <p:cNvPr id="138" name="Flowchart: Internal Storage 36"/>
            <p:cNvSpPr>
              <a:spLocks noChangeArrowheads="1"/>
            </p:cNvSpPr>
            <p:nvPr/>
          </p:nvSpPr>
          <p:spPr bwMode="auto">
            <a:xfrm>
              <a:off x="5286905" y="4501659"/>
              <a:ext cx="709387" cy="1356233"/>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Properties table</a:t>
              </a:r>
            </a:p>
          </p:txBody>
        </p:sp>
        <p:sp>
          <p:nvSpPr>
            <p:cNvPr id="139" name="Bent-Up Arrow 138"/>
            <p:cNvSpPr>
              <a:spLocks noChangeArrowheads="1"/>
            </p:cNvSpPr>
            <p:nvPr/>
          </p:nvSpPr>
          <p:spPr bwMode="auto">
            <a:xfrm>
              <a:off x="6287822" y="2499944"/>
              <a:ext cx="787134" cy="718004"/>
            </a:xfrm>
            <a:custGeom>
              <a:avLst/>
              <a:gdLst>
                <a:gd name="T0" fmla="*/ 731539 w 787134"/>
                <a:gd name="T1" fmla="*/ 0 h 718004"/>
                <a:gd name="T2" fmla="*/ 675944 w 787134"/>
                <a:gd name="T3" fmla="*/ 76834 h 718004"/>
                <a:gd name="T4" fmla="*/ 0 w 787134"/>
                <a:gd name="T5" fmla="*/ 699059 h 718004"/>
                <a:gd name="T6" fmla="*/ 375242 w 787134"/>
                <a:gd name="T7" fmla="*/ 718004 h 718004"/>
                <a:gd name="T8" fmla="*/ 750483 w 787134"/>
                <a:gd name="T9" fmla="*/ 397419 h 718004"/>
                <a:gd name="T10" fmla="*/ 787134 w 787134"/>
                <a:gd name="T11" fmla="*/ 76834 h 718004"/>
                <a:gd name="T12" fmla="*/ 3 60000 65536"/>
                <a:gd name="T13" fmla="*/ 2 60000 65536"/>
                <a:gd name="T14" fmla="*/ 2 60000 65536"/>
                <a:gd name="T15" fmla="*/ 1 60000 65536"/>
                <a:gd name="T16" fmla="*/ 0 60000 65536"/>
                <a:gd name="T17" fmla="*/ 0 60000 65536"/>
                <a:gd name="T18" fmla="*/ 0 w 787134"/>
                <a:gd name="T19" fmla="*/ 680115 h 718004"/>
                <a:gd name="T20" fmla="*/ 750483 w 787134"/>
                <a:gd name="T21" fmla="*/ 718004 h 718004"/>
              </a:gdLst>
              <a:ahLst/>
              <a:cxnLst>
                <a:cxn ang="T12">
                  <a:pos x="T0" y="T1"/>
                </a:cxn>
                <a:cxn ang="T13">
                  <a:pos x="T2" y="T3"/>
                </a:cxn>
                <a:cxn ang="T14">
                  <a:pos x="T4" y="T5"/>
                </a:cxn>
                <a:cxn ang="T15">
                  <a:pos x="T6" y="T7"/>
                </a:cxn>
                <a:cxn ang="T16">
                  <a:pos x="T8" y="T9"/>
                </a:cxn>
                <a:cxn ang="T17">
                  <a:pos x="T10" y="T11"/>
                </a:cxn>
              </a:cxnLst>
              <a:rect l="T18" t="T19" r="T20" b="T21"/>
              <a:pathLst>
                <a:path w="787134" h="718004">
                  <a:moveTo>
                    <a:pt x="0" y="680115"/>
                  </a:moveTo>
                  <a:lnTo>
                    <a:pt x="712594" y="680115"/>
                  </a:lnTo>
                  <a:lnTo>
                    <a:pt x="712594" y="76834"/>
                  </a:lnTo>
                  <a:lnTo>
                    <a:pt x="675944" y="76834"/>
                  </a:lnTo>
                  <a:lnTo>
                    <a:pt x="731539" y="0"/>
                  </a:lnTo>
                  <a:lnTo>
                    <a:pt x="787134" y="76834"/>
                  </a:lnTo>
                  <a:lnTo>
                    <a:pt x="750483" y="76834"/>
                  </a:lnTo>
                  <a:lnTo>
                    <a:pt x="750483" y="718004"/>
                  </a:lnTo>
                  <a:lnTo>
                    <a:pt x="0" y="718004"/>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0" name="Bent-Up Arrow 139"/>
            <p:cNvSpPr>
              <a:spLocks noChangeArrowheads="1"/>
            </p:cNvSpPr>
            <p:nvPr/>
          </p:nvSpPr>
          <p:spPr bwMode="auto">
            <a:xfrm flipV="1">
              <a:off x="6287822" y="3645854"/>
              <a:ext cx="145768" cy="783280"/>
            </a:xfrm>
            <a:custGeom>
              <a:avLst/>
              <a:gdLst>
                <a:gd name="T0" fmla="*/ 109326 w 145768"/>
                <a:gd name="T1" fmla="*/ 0 h 783280"/>
                <a:gd name="T2" fmla="*/ 72884 w 145768"/>
                <a:gd name="T3" fmla="*/ 36442 h 783280"/>
                <a:gd name="T4" fmla="*/ 0 w 145768"/>
                <a:gd name="T5" fmla="*/ 765059 h 783280"/>
                <a:gd name="T6" fmla="*/ 63774 w 145768"/>
                <a:gd name="T7" fmla="*/ 783280 h 783280"/>
                <a:gd name="T8" fmla="*/ 127547 w 145768"/>
                <a:gd name="T9" fmla="*/ 409861 h 783280"/>
                <a:gd name="T10" fmla="*/ 145768 w 145768"/>
                <a:gd name="T11" fmla="*/ 36442 h 783280"/>
                <a:gd name="T12" fmla="*/ 3 60000 65536"/>
                <a:gd name="T13" fmla="*/ 2 60000 65536"/>
                <a:gd name="T14" fmla="*/ 2 60000 65536"/>
                <a:gd name="T15" fmla="*/ 1 60000 65536"/>
                <a:gd name="T16" fmla="*/ 0 60000 65536"/>
                <a:gd name="T17" fmla="*/ 0 60000 65536"/>
                <a:gd name="T18" fmla="*/ 0 w 145768"/>
                <a:gd name="T19" fmla="*/ 746838 h 783280"/>
                <a:gd name="T20" fmla="*/ 127547 w 145768"/>
                <a:gd name="T21" fmla="*/ 783280 h 783280"/>
              </a:gdLst>
              <a:ahLst/>
              <a:cxnLst>
                <a:cxn ang="T12">
                  <a:pos x="T0" y="T1"/>
                </a:cxn>
                <a:cxn ang="T13">
                  <a:pos x="T2" y="T3"/>
                </a:cxn>
                <a:cxn ang="T14">
                  <a:pos x="T4" y="T5"/>
                </a:cxn>
                <a:cxn ang="T15">
                  <a:pos x="T6" y="T7"/>
                </a:cxn>
                <a:cxn ang="T16">
                  <a:pos x="T8" y="T9"/>
                </a:cxn>
                <a:cxn ang="T17">
                  <a:pos x="T10" y="T11"/>
                </a:cxn>
              </a:cxnLst>
              <a:rect l="T18" t="T19" r="T20" b="T21"/>
              <a:pathLst>
                <a:path w="145768" h="783280">
                  <a:moveTo>
                    <a:pt x="0" y="746838"/>
                  </a:moveTo>
                  <a:lnTo>
                    <a:pt x="91105" y="746838"/>
                  </a:lnTo>
                  <a:lnTo>
                    <a:pt x="91105" y="36442"/>
                  </a:lnTo>
                  <a:lnTo>
                    <a:pt x="72884" y="36442"/>
                  </a:lnTo>
                  <a:lnTo>
                    <a:pt x="109326" y="0"/>
                  </a:lnTo>
                  <a:lnTo>
                    <a:pt x="145768" y="36442"/>
                  </a:lnTo>
                  <a:lnTo>
                    <a:pt x="127547" y="36442"/>
                  </a:lnTo>
                  <a:lnTo>
                    <a:pt x="127547" y="783280"/>
                  </a:lnTo>
                  <a:lnTo>
                    <a:pt x="0" y="783280"/>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1" name="Right Arrow 140"/>
            <p:cNvSpPr>
              <a:spLocks noChangeArrowheads="1"/>
            </p:cNvSpPr>
            <p:nvPr/>
          </p:nvSpPr>
          <p:spPr bwMode="auto">
            <a:xfrm>
              <a:off x="6287822" y="3392010"/>
              <a:ext cx="641366" cy="65276"/>
            </a:xfrm>
            <a:prstGeom prst="rightArrow">
              <a:avLst>
                <a:gd name="adj1" fmla="val 50000"/>
                <a:gd name="adj2" fmla="val 49992"/>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2" name="Right Arrow 141"/>
            <p:cNvSpPr>
              <a:spLocks noChangeArrowheads="1"/>
            </p:cNvSpPr>
            <p:nvPr/>
          </p:nvSpPr>
          <p:spPr bwMode="auto">
            <a:xfrm rot="5400000">
              <a:off x="4324331" y="4253699"/>
              <a:ext cx="282853" cy="68021"/>
            </a:xfrm>
            <a:prstGeom prst="rightArrow">
              <a:avLst>
                <a:gd name="adj1" fmla="val 50000"/>
                <a:gd name="adj2" fmla="val 49996"/>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3" name="Right Arrow 142"/>
            <p:cNvSpPr>
              <a:spLocks noChangeArrowheads="1"/>
            </p:cNvSpPr>
            <p:nvPr/>
          </p:nvSpPr>
          <p:spPr bwMode="auto">
            <a:xfrm rot="5400000">
              <a:off x="5539043" y="4253693"/>
              <a:ext cx="282853" cy="68027"/>
            </a:xfrm>
            <a:prstGeom prst="rightArrow">
              <a:avLst>
                <a:gd name="adj1" fmla="val 50000"/>
                <a:gd name="adj2" fmla="val 49992"/>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4" name="Right Arrow 143"/>
            <p:cNvSpPr>
              <a:spLocks noChangeArrowheads="1"/>
            </p:cNvSpPr>
            <p:nvPr/>
          </p:nvSpPr>
          <p:spPr bwMode="auto">
            <a:xfrm rot="-5400000">
              <a:off x="4324336" y="2607358"/>
              <a:ext cx="282849" cy="68021"/>
            </a:xfrm>
            <a:prstGeom prst="rightArrow">
              <a:avLst>
                <a:gd name="adj1" fmla="val 50000"/>
                <a:gd name="adj2" fmla="val 49995"/>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45" name="Right Arrow 144"/>
            <p:cNvSpPr>
              <a:spLocks noChangeArrowheads="1"/>
            </p:cNvSpPr>
            <p:nvPr/>
          </p:nvSpPr>
          <p:spPr bwMode="auto">
            <a:xfrm rot="-5400000">
              <a:off x="5679950" y="2602498"/>
              <a:ext cx="282849" cy="77741"/>
            </a:xfrm>
            <a:prstGeom prst="rightArrow">
              <a:avLst>
                <a:gd name="adj1" fmla="val 50000"/>
                <a:gd name="adj2" fmla="val 49994"/>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grpSp>
      <p:grpSp>
        <p:nvGrpSpPr>
          <p:cNvPr id="23561" name="Group 2"/>
          <p:cNvGrpSpPr>
            <a:grpSpLocks/>
          </p:cNvGrpSpPr>
          <p:nvPr/>
        </p:nvGrpSpPr>
        <p:grpSpPr bwMode="auto">
          <a:xfrm>
            <a:off x="7024688" y="3676650"/>
            <a:ext cx="1295400" cy="938213"/>
            <a:chOff x="214282" y="1571612"/>
            <a:chExt cx="7929618" cy="4286280"/>
          </a:xfrm>
        </p:grpSpPr>
        <p:sp>
          <p:nvSpPr>
            <p:cNvPr id="147" name="Flowchart: Magnetic Disk 45"/>
            <p:cNvSpPr>
              <a:spLocks noChangeArrowheads="1"/>
            </p:cNvSpPr>
            <p:nvPr/>
          </p:nvSpPr>
          <p:spPr bwMode="auto">
            <a:xfrm>
              <a:off x="214282" y="2072043"/>
              <a:ext cx="2711227" cy="3357945"/>
            </a:xfrm>
            <a:prstGeom prst="flowChartMagneticDisk">
              <a:avLst/>
            </a:prstGeom>
            <a:gradFill rotWithShape="1">
              <a:gsLst>
                <a:gs pos="0">
                  <a:srgbClr val="EEEEEE"/>
                </a:gs>
                <a:gs pos="64999">
                  <a:srgbClr val="D3D3D3"/>
                </a:gs>
                <a:gs pos="100000">
                  <a:srgbClr val="C0C0C0"/>
                </a:gs>
              </a:gsLst>
              <a:lin ang="5400000" scaled="1"/>
            </a:gradFill>
            <a:ln w="9525">
              <a:solidFill>
                <a:srgbClr val="414142"/>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Database of a collection</a:t>
              </a:r>
            </a:p>
          </p:txBody>
        </p:sp>
        <p:sp>
          <p:nvSpPr>
            <p:cNvPr id="148" name="Flowchart: Internal Storage 46"/>
            <p:cNvSpPr>
              <a:spLocks noChangeArrowheads="1"/>
            </p:cNvSpPr>
            <p:nvPr/>
          </p:nvSpPr>
          <p:spPr bwMode="auto">
            <a:xfrm>
              <a:off x="4285982" y="2855322"/>
              <a:ext cx="1924098" cy="1203929"/>
            </a:xfrm>
            <a:prstGeom prst="flowChartInternalStorage">
              <a:avLst/>
            </a:prstGeom>
            <a:gradFill rotWithShape="1">
              <a:gsLst>
                <a:gs pos="0">
                  <a:srgbClr val="EDF9E8"/>
                </a:gs>
                <a:gs pos="64999">
                  <a:srgbClr val="D0EEC3"/>
                </a:gs>
                <a:gs pos="100000">
                  <a:srgbClr val="BCE9A9"/>
                </a:gs>
              </a:gsLst>
              <a:lin ang="5400000" scaled="1"/>
            </a:gradFill>
            <a:ln w="9525">
              <a:solidFill>
                <a:srgbClr val="5A962E"/>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Strains table containing a number of fields</a:t>
              </a:r>
            </a:p>
          </p:txBody>
        </p:sp>
        <p:sp>
          <p:nvSpPr>
            <p:cNvPr id="149" name="Up Arrow 148"/>
            <p:cNvSpPr>
              <a:spLocks noChangeArrowheads="1"/>
            </p:cNvSpPr>
            <p:nvPr/>
          </p:nvSpPr>
          <p:spPr bwMode="auto">
            <a:xfrm rot="5400000">
              <a:off x="3219128" y="3284922"/>
              <a:ext cx="355379" cy="787134"/>
            </a:xfrm>
            <a:prstGeom prst="upArrow">
              <a:avLst>
                <a:gd name="adj1" fmla="val 50000"/>
                <a:gd name="adj2" fmla="val 50000"/>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50" name="Flowchart: Internal Storage 48"/>
            <p:cNvSpPr>
              <a:spLocks noChangeArrowheads="1"/>
            </p:cNvSpPr>
            <p:nvPr/>
          </p:nvSpPr>
          <p:spPr bwMode="auto">
            <a:xfrm>
              <a:off x="3790384" y="4501656"/>
              <a:ext cx="1350753" cy="1356236"/>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Stock management table</a:t>
              </a:r>
            </a:p>
          </p:txBody>
        </p:sp>
        <p:sp>
          <p:nvSpPr>
            <p:cNvPr id="151" name="Flowchart: Internal Storage 49"/>
            <p:cNvSpPr>
              <a:spLocks noChangeArrowheads="1"/>
            </p:cNvSpPr>
            <p:nvPr/>
          </p:nvSpPr>
          <p:spPr bwMode="auto">
            <a:xfrm>
              <a:off x="6142060" y="4501656"/>
              <a:ext cx="719108" cy="1356236"/>
            </a:xfrm>
            <a:prstGeom prst="flowChartInternalStorage">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Host table</a:t>
              </a:r>
            </a:p>
          </p:txBody>
        </p:sp>
        <p:sp>
          <p:nvSpPr>
            <p:cNvPr id="152" name="Flowchart: Internal Storage 50"/>
            <p:cNvSpPr>
              <a:spLocks noChangeArrowheads="1"/>
            </p:cNvSpPr>
            <p:nvPr/>
          </p:nvSpPr>
          <p:spPr bwMode="auto">
            <a:xfrm>
              <a:off x="7142977" y="2855322"/>
              <a:ext cx="1000923" cy="3002570"/>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DNA Sequences table</a:t>
              </a:r>
            </a:p>
          </p:txBody>
        </p:sp>
        <p:sp>
          <p:nvSpPr>
            <p:cNvPr id="153" name="Flowchart: Internal Storage 51"/>
            <p:cNvSpPr>
              <a:spLocks noChangeArrowheads="1"/>
            </p:cNvSpPr>
            <p:nvPr/>
          </p:nvSpPr>
          <p:spPr bwMode="auto">
            <a:xfrm>
              <a:off x="3790384" y="1571612"/>
              <a:ext cx="1350753" cy="855805"/>
            </a:xfrm>
            <a:prstGeom prst="flowChartInternalStorage">
              <a:avLst/>
            </a:prstGeom>
            <a:gradFill rotWithShape="1">
              <a:gsLst>
                <a:gs pos="0">
                  <a:srgbClr val="EDF7E9"/>
                </a:gs>
                <a:gs pos="64999">
                  <a:srgbClr val="D0E8C6"/>
                </a:gs>
                <a:gs pos="100000">
                  <a:srgbClr val="BBE0AC"/>
                </a:gs>
              </a:gsLst>
              <a:lin ang="5400000" scaled="1"/>
            </a:gradFill>
            <a:ln w="9525">
              <a:solidFill>
                <a:srgbClr val="518729"/>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Bibliography table</a:t>
              </a:r>
            </a:p>
          </p:txBody>
        </p:sp>
        <p:sp>
          <p:nvSpPr>
            <p:cNvPr id="154" name="Flowchart: Internal Storage 52"/>
            <p:cNvSpPr>
              <a:spLocks noChangeArrowheads="1"/>
            </p:cNvSpPr>
            <p:nvPr/>
          </p:nvSpPr>
          <p:spPr bwMode="auto">
            <a:xfrm>
              <a:off x="5218879" y="1571612"/>
              <a:ext cx="1350759" cy="855805"/>
            </a:xfrm>
            <a:prstGeom prst="flowChartInternalStorage">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Taxon names table</a:t>
              </a:r>
            </a:p>
          </p:txBody>
        </p:sp>
        <p:sp>
          <p:nvSpPr>
            <p:cNvPr id="155" name="Flowchart: Internal Storage 53"/>
            <p:cNvSpPr>
              <a:spLocks noChangeArrowheads="1"/>
            </p:cNvSpPr>
            <p:nvPr/>
          </p:nvSpPr>
          <p:spPr bwMode="auto">
            <a:xfrm>
              <a:off x="6647379" y="1571612"/>
              <a:ext cx="1496521" cy="855805"/>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a:r>
                <a:rPr lang="en-US" sz="100">
                  <a:solidFill>
                    <a:srgbClr val="000000"/>
                  </a:solidFill>
                  <a:latin typeface="Verdana" pitchFamily="34" charset="0"/>
                </a:rPr>
                <a:t>Other tables</a:t>
              </a:r>
            </a:p>
            <a:p>
              <a:pPr algn="ctr"/>
              <a:r>
                <a:rPr lang="en-US" sz="100">
                  <a:solidFill>
                    <a:srgbClr val="000000"/>
                  </a:solidFill>
                  <a:latin typeface="Verdana" pitchFamily="34" charset="0"/>
                </a:rPr>
                <a:t>…</a:t>
              </a:r>
            </a:p>
          </p:txBody>
        </p:sp>
        <p:sp>
          <p:nvSpPr>
            <p:cNvPr id="156" name="Flowchart: Internal Storage 54"/>
            <p:cNvSpPr>
              <a:spLocks noChangeArrowheads="1"/>
            </p:cNvSpPr>
            <p:nvPr/>
          </p:nvSpPr>
          <p:spPr bwMode="auto">
            <a:xfrm>
              <a:off x="5286905" y="4501656"/>
              <a:ext cx="709387" cy="1356236"/>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00" dirty="0">
                  <a:solidFill>
                    <a:schemeClr val="dk1"/>
                  </a:solidFill>
                  <a:latin typeface="+mn-lt"/>
                  <a:ea typeface="+mn-ea"/>
                </a:rPr>
                <a:t>Properties table</a:t>
              </a:r>
            </a:p>
          </p:txBody>
        </p:sp>
        <p:sp>
          <p:nvSpPr>
            <p:cNvPr id="157" name="Bent-Up Arrow 156"/>
            <p:cNvSpPr>
              <a:spLocks noChangeArrowheads="1"/>
            </p:cNvSpPr>
            <p:nvPr/>
          </p:nvSpPr>
          <p:spPr bwMode="auto">
            <a:xfrm>
              <a:off x="6287822" y="2499943"/>
              <a:ext cx="787134" cy="718008"/>
            </a:xfrm>
            <a:custGeom>
              <a:avLst/>
              <a:gdLst>
                <a:gd name="T0" fmla="*/ 731539 w 787134"/>
                <a:gd name="T1" fmla="*/ 0 h 718008"/>
                <a:gd name="T2" fmla="*/ 675943 w 787134"/>
                <a:gd name="T3" fmla="*/ 76834 h 718008"/>
                <a:gd name="T4" fmla="*/ 0 w 787134"/>
                <a:gd name="T5" fmla="*/ 699063 h 718008"/>
                <a:gd name="T6" fmla="*/ 375242 w 787134"/>
                <a:gd name="T7" fmla="*/ 718008 h 718008"/>
                <a:gd name="T8" fmla="*/ 750483 w 787134"/>
                <a:gd name="T9" fmla="*/ 397421 h 718008"/>
                <a:gd name="T10" fmla="*/ 787134 w 787134"/>
                <a:gd name="T11" fmla="*/ 76834 h 718008"/>
                <a:gd name="T12" fmla="*/ 3 60000 65536"/>
                <a:gd name="T13" fmla="*/ 2 60000 65536"/>
                <a:gd name="T14" fmla="*/ 2 60000 65536"/>
                <a:gd name="T15" fmla="*/ 1 60000 65536"/>
                <a:gd name="T16" fmla="*/ 0 60000 65536"/>
                <a:gd name="T17" fmla="*/ 0 60000 65536"/>
                <a:gd name="T18" fmla="*/ 0 w 787134"/>
                <a:gd name="T19" fmla="*/ 680119 h 718008"/>
                <a:gd name="T20" fmla="*/ 750483 w 787134"/>
                <a:gd name="T21" fmla="*/ 718008 h 718008"/>
              </a:gdLst>
              <a:ahLst/>
              <a:cxnLst>
                <a:cxn ang="T12">
                  <a:pos x="T0" y="T1"/>
                </a:cxn>
                <a:cxn ang="T13">
                  <a:pos x="T2" y="T3"/>
                </a:cxn>
                <a:cxn ang="T14">
                  <a:pos x="T4" y="T5"/>
                </a:cxn>
                <a:cxn ang="T15">
                  <a:pos x="T6" y="T7"/>
                </a:cxn>
                <a:cxn ang="T16">
                  <a:pos x="T8" y="T9"/>
                </a:cxn>
                <a:cxn ang="T17">
                  <a:pos x="T10" y="T11"/>
                </a:cxn>
              </a:cxnLst>
              <a:rect l="T18" t="T19" r="T20" b="T21"/>
              <a:pathLst>
                <a:path w="787134" h="718008">
                  <a:moveTo>
                    <a:pt x="0" y="680119"/>
                  </a:moveTo>
                  <a:lnTo>
                    <a:pt x="712594" y="680119"/>
                  </a:lnTo>
                  <a:lnTo>
                    <a:pt x="712594" y="76834"/>
                  </a:lnTo>
                  <a:lnTo>
                    <a:pt x="675943" y="76834"/>
                  </a:lnTo>
                  <a:lnTo>
                    <a:pt x="731539" y="0"/>
                  </a:lnTo>
                  <a:lnTo>
                    <a:pt x="787134" y="76834"/>
                  </a:lnTo>
                  <a:lnTo>
                    <a:pt x="750483" y="76834"/>
                  </a:lnTo>
                  <a:lnTo>
                    <a:pt x="750483" y="718008"/>
                  </a:lnTo>
                  <a:lnTo>
                    <a:pt x="0" y="718008"/>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58" name="Bent-Up Arrow 157"/>
            <p:cNvSpPr>
              <a:spLocks noChangeArrowheads="1"/>
            </p:cNvSpPr>
            <p:nvPr/>
          </p:nvSpPr>
          <p:spPr bwMode="auto">
            <a:xfrm flipV="1">
              <a:off x="6287822" y="3645851"/>
              <a:ext cx="145768" cy="783279"/>
            </a:xfrm>
            <a:custGeom>
              <a:avLst/>
              <a:gdLst>
                <a:gd name="T0" fmla="*/ 109326 w 145768"/>
                <a:gd name="T1" fmla="*/ 0 h 783279"/>
                <a:gd name="T2" fmla="*/ 72884 w 145768"/>
                <a:gd name="T3" fmla="*/ 36442 h 783279"/>
                <a:gd name="T4" fmla="*/ 0 w 145768"/>
                <a:gd name="T5" fmla="*/ 765058 h 783279"/>
                <a:gd name="T6" fmla="*/ 63774 w 145768"/>
                <a:gd name="T7" fmla="*/ 783279 h 783279"/>
                <a:gd name="T8" fmla="*/ 127547 w 145768"/>
                <a:gd name="T9" fmla="*/ 409861 h 783279"/>
                <a:gd name="T10" fmla="*/ 145768 w 145768"/>
                <a:gd name="T11" fmla="*/ 36442 h 783279"/>
                <a:gd name="T12" fmla="*/ 3 60000 65536"/>
                <a:gd name="T13" fmla="*/ 2 60000 65536"/>
                <a:gd name="T14" fmla="*/ 2 60000 65536"/>
                <a:gd name="T15" fmla="*/ 1 60000 65536"/>
                <a:gd name="T16" fmla="*/ 0 60000 65536"/>
                <a:gd name="T17" fmla="*/ 0 60000 65536"/>
                <a:gd name="T18" fmla="*/ 0 w 145768"/>
                <a:gd name="T19" fmla="*/ 746837 h 783279"/>
                <a:gd name="T20" fmla="*/ 127547 w 145768"/>
                <a:gd name="T21" fmla="*/ 783279 h 783279"/>
              </a:gdLst>
              <a:ahLst/>
              <a:cxnLst>
                <a:cxn ang="T12">
                  <a:pos x="T0" y="T1"/>
                </a:cxn>
                <a:cxn ang="T13">
                  <a:pos x="T2" y="T3"/>
                </a:cxn>
                <a:cxn ang="T14">
                  <a:pos x="T4" y="T5"/>
                </a:cxn>
                <a:cxn ang="T15">
                  <a:pos x="T6" y="T7"/>
                </a:cxn>
                <a:cxn ang="T16">
                  <a:pos x="T8" y="T9"/>
                </a:cxn>
                <a:cxn ang="T17">
                  <a:pos x="T10" y="T11"/>
                </a:cxn>
              </a:cxnLst>
              <a:rect l="T18" t="T19" r="T20" b="T21"/>
              <a:pathLst>
                <a:path w="145768" h="783279">
                  <a:moveTo>
                    <a:pt x="0" y="746837"/>
                  </a:moveTo>
                  <a:lnTo>
                    <a:pt x="91105" y="746837"/>
                  </a:lnTo>
                  <a:lnTo>
                    <a:pt x="91105" y="36442"/>
                  </a:lnTo>
                  <a:lnTo>
                    <a:pt x="72884" y="36442"/>
                  </a:lnTo>
                  <a:lnTo>
                    <a:pt x="109326" y="0"/>
                  </a:lnTo>
                  <a:lnTo>
                    <a:pt x="145768" y="36442"/>
                  </a:lnTo>
                  <a:lnTo>
                    <a:pt x="127547" y="36442"/>
                  </a:lnTo>
                  <a:lnTo>
                    <a:pt x="127547" y="783279"/>
                  </a:lnTo>
                  <a:lnTo>
                    <a:pt x="0" y="783279"/>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59" name="Right Arrow 158"/>
            <p:cNvSpPr>
              <a:spLocks noChangeArrowheads="1"/>
            </p:cNvSpPr>
            <p:nvPr/>
          </p:nvSpPr>
          <p:spPr bwMode="auto">
            <a:xfrm>
              <a:off x="6287822" y="3392013"/>
              <a:ext cx="641366" cy="65271"/>
            </a:xfrm>
            <a:prstGeom prst="rightArrow">
              <a:avLst>
                <a:gd name="adj1" fmla="val 50000"/>
                <a:gd name="adj2" fmla="val 49995"/>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60" name="Right Arrow 159"/>
            <p:cNvSpPr>
              <a:spLocks noChangeArrowheads="1"/>
            </p:cNvSpPr>
            <p:nvPr/>
          </p:nvSpPr>
          <p:spPr bwMode="auto">
            <a:xfrm rot="5400000">
              <a:off x="4324336" y="4253696"/>
              <a:ext cx="282849" cy="68021"/>
            </a:xfrm>
            <a:prstGeom prst="rightArrow">
              <a:avLst>
                <a:gd name="adj1" fmla="val 50000"/>
                <a:gd name="adj2" fmla="val 49995"/>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61" name="Right Arrow 160"/>
            <p:cNvSpPr>
              <a:spLocks noChangeArrowheads="1"/>
            </p:cNvSpPr>
            <p:nvPr/>
          </p:nvSpPr>
          <p:spPr bwMode="auto">
            <a:xfrm rot="5400000">
              <a:off x="5539048" y="4253691"/>
              <a:ext cx="282849" cy="68027"/>
            </a:xfrm>
            <a:prstGeom prst="rightArrow">
              <a:avLst>
                <a:gd name="adj1" fmla="val 50000"/>
                <a:gd name="adj2" fmla="val 49991"/>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62" name="Right Arrow 161"/>
            <p:cNvSpPr>
              <a:spLocks noChangeArrowheads="1"/>
            </p:cNvSpPr>
            <p:nvPr/>
          </p:nvSpPr>
          <p:spPr bwMode="auto">
            <a:xfrm rot="-5400000">
              <a:off x="4324331" y="2607361"/>
              <a:ext cx="282853" cy="68021"/>
            </a:xfrm>
            <a:prstGeom prst="rightArrow">
              <a:avLst>
                <a:gd name="adj1" fmla="val 50000"/>
                <a:gd name="adj2" fmla="val 49996"/>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sp>
          <p:nvSpPr>
            <p:cNvPr id="163" name="Right Arrow 162"/>
            <p:cNvSpPr>
              <a:spLocks noChangeArrowheads="1"/>
            </p:cNvSpPr>
            <p:nvPr/>
          </p:nvSpPr>
          <p:spPr bwMode="auto">
            <a:xfrm rot="-5400000">
              <a:off x="5679944" y="2602501"/>
              <a:ext cx="282853" cy="77741"/>
            </a:xfrm>
            <a:prstGeom prst="rightArrow">
              <a:avLst>
                <a:gd name="adj1" fmla="val 50000"/>
                <a:gd name="adj2" fmla="val 49994"/>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sz="100">
                <a:solidFill>
                  <a:schemeClr val="dk1"/>
                </a:solidFill>
                <a:latin typeface="+mn-lt"/>
                <a:ea typeface="+mn-ea"/>
              </a:endParaRPr>
            </a:p>
          </p:txBody>
        </p:sp>
      </p:grpSp>
      <p:sp>
        <p:nvSpPr>
          <p:cNvPr id="164" name="Left-Right Arrow 163"/>
          <p:cNvSpPr>
            <a:spLocks noChangeArrowheads="1"/>
          </p:cNvSpPr>
          <p:nvPr/>
        </p:nvSpPr>
        <p:spPr bwMode="auto">
          <a:xfrm rot="-5400000">
            <a:off x="5657056" y="4007644"/>
            <a:ext cx="1214438" cy="285750"/>
          </a:xfrm>
          <a:prstGeom prst="leftRightArrow">
            <a:avLst>
              <a:gd name="adj1" fmla="val 50000"/>
              <a:gd name="adj2" fmla="val 49997"/>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165" name="Left-Right Arrow 164"/>
          <p:cNvSpPr>
            <a:spLocks noChangeArrowheads="1"/>
          </p:cNvSpPr>
          <p:nvPr/>
        </p:nvSpPr>
        <p:spPr bwMode="auto">
          <a:xfrm rot="1960839">
            <a:off x="6756400" y="3121025"/>
            <a:ext cx="1052513" cy="285750"/>
          </a:xfrm>
          <a:prstGeom prst="leftRightArrow">
            <a:avLst>
              <a:gd name="adj1" fmla="val 50000"/>
              <a:gd name="adj2" fmla="val 49998"/>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166" name="Left-Right Arrow 165"/>
          <p:cNvSpPr>
            <a:spLocks noChangeArrowheads="1"/>
          </p:cNvSpPr>
          <p:nvPr/>
        </p:nvSpPr>
        <p:spPr bwMode="auto">
          <a:xfrm rot="-2870880">
            <a:off x="6803231" y="5033169"/>
            <a:ext cx="1062038" cy="285750"/>
          </a:xfrm>
          <a:prstGeom prst="leftRightArrow">
            <a:avLst>
              <a:gd name="adj1" fmla="val 50000"/>
              <a:gd name="adj2" fmla="val 50003"/>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167" name="Rounded Rectangle 166"/>
          <p:cNvSpPr>
            <a:spLocks noChangeArrowheads="1"/>
          </p:cNvSpPr>
          <p:nvPr/>
        </p:nvSpPr>
        <p:spPr bwMode="auto">
          <a:xfrm>
            <a:off x="357188" y="1693863"/>
            <a:ext cx="3929062" cy="4249737"/>
          </a:xfrm>
          <a:prstGeom prst="roundRect">
            <a:avLst>
              <a:gd name="adj" fmla="val 16667"/>
            </a:avLst>
          </a:prstGeom>
          <a:noFill/>
          <a:ln w="9525">
            <a:solidFill>
              <a:srgbClr val="595959"/>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23566" name="TextBox 167"/>
          <p:cNvSpPr txBox="1">
            <a:spLocks noChangeArrowheads="1"/>
          </p:cNvSpPr>
          <p:nvPr/>
        </p:nvSpPr>
        <p:spPr bwMode="auto">
          <a:xfrm>
            <a:off x="809625" y="2001838"/>
            <a:ext cx="2963863" cy="366712"/>
          </a:xfrm>
          <a:prstGeom prst="rect">
            <a:avLst/>
          </a:prstGeom>
          <a:noFill/>
          <a:ln w="9525">
            <a:noFill/>
            <a:miter lim="800000"/>
            <a:headEnd/>
            <a:tailEnd/>
          </a:ln>
        </p:spPr>
        <p:txBody>
          <a:bodyPr>
            <a:spAutoFit/>
          </a:bodyPr>
          <a:lstStyle/>
          <a:p>
            <a:pPr algn="ctr"/>
            <a:r>
              <a:rPr lang="en-US">
                <a:latin typeface="Calibri" charset="0"/>
              </a:rPr>
              <a:t>Desktop</a:t>
            </a:r>
          </a:p>
        </p:txBody>
      </p:sp>
      <p:sp>
        <p:nvSpPr>
          <p:cNvPr id="23567" name="TextBox 168"/>
          <p:cNvSpPr txBox="1">
            <a:spLocks noChangeArrowheads="1"/>
          </p:cNvSpPr>
          <p:nvPr/>
        </p:nvSpPr>
        <p:spPr bwMode="auto">
          <a:xfrm>
            <a:off x="4899025" y="1755775"/>
            <a:ext cx="3919538" cy="641350"/>
          </a:xfrm>
          <a:prstGeom prst="rect">
            <a:avLst/>
          </a:prstGeom>
          <a:noFill/>
          <a:ln w="9525">
            <a:noFill/>
            <a:miter lim="800000"/>
            <a:headEnd/>
            <a:tailEnd/>
          </a:ln>
        </p:spPr>
        <p:txBody>
          <a:bodyPr wrap="none">
            <a:spAutoFit/>
          </a:bodyPr>
          <a:lstStyle/>
          <a:p>
            <a:pPr algn="ctr"/>
            <a:r>
              <a:rPr lang="en-US">
                <a:latin typeface="Calibri" charset="0"/>
              </a:rPr>
              <a:t>Connections between (n) collections </a:t>
            </a:r>
          </a:p>
          <a:p>
            <a:pPr algn="ctr"/>
            <a:r>
              <a:rPr lang="en-US">
                <a:latin typeface="Calibri" charset="0"/>
              </a:rPr>
              <a:t>specific databases</a:t>
            </a:r>
          </a:p>
        </p:txBody>
      </p:sp>
      <p:pic>
        <p:nvPicPr>
          <p:cNvPr id="104"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Data storage/management</a:t>
            </a:r>
          </a:p>
        </p:txBody>
      </p:sp>
      <p:sp>
        <p:nvSpPr>
          <p:cNvPr id="46083" name="Content Placeholder 2"/>
          <p:cNvSpPr>
            <a:spLocks noGrp="1"/>
          </p:cNvSpPr>
          <p:nvPr>
            <p:ph sz="half" idx="1"/>
          </p:nvPr>
        </p:nvSpPr>
        <p:spPr/>
        <p:txBody>
          <a:bodyPr/>
          <a:lstStyle/>
          <a:p>
            <a:pPr eaLnBrk="1" hangingPunct="1"/>
            <a:endParaRPr lang="en-US" dirty="0" smtClean="0">
              <a:latin typeface="+mj-lt"/>
            </a:endParaRPr>
          </a:p>
          <a:p>
            <a:pPr eaLnBrk="1" hangingPunct="1"/>
            <a:r>
              <a:rPr lang="en-US" dirty="0" smtClean="0">
                <a:latin typeface="+mj-lt"/>
              </a:rPr>
              <a:t>Data management</a:t>
            </a:r>
          </a:p>
          <a:p>
            <a:pPr eaLnBrk="1" hangingPunct="1"/>
            <a:endParaRPr lang="en-US" dirty="0" smtClean="0">
              <a:solidFill>
                <a:schemeClr val="bg1">
                  <a:lumMod val="50000"/>
                </a:schemeClr>
              </a:solidFill>
              <a:latin typeface="+mj-lt"/>
            </a:endParaRPr>
          </a:p>
          <a:p>
            <a:pPr eaLnBrk="1" hangingPunct="1"/>
            <a:r>
              <a:rPr lang="en-US" dirty="0" smtClean="0">
                <a:solidFill>
                  <a:schemeClr val="bg1">
                    <a:lumMod val="50000"/>
                  </a:schemeClr>
                </a:solidFill>
                <a:latin typeface="+mj-lt"/>
              </a:rPr>
              <a:t>Analysis Tools</a:t>
            </a:r>
          </a:p>
          <a:p>
            <a:pPr eaLnBrk="1" hangingPunct="1"/>
            <a:endParaRPr lang="en-US" dirty="0" smtClean="0">
              <a:latin typeface="+mj-lt"/>
            </a:endParaRPr>
          </a:p>
          <a:p>
            <a:pPr eaLnBrk="1" hangingPunct="1"/>
            <a:r>
              <a:rPr lang="en-US" dirty="0" smtClean="0">
                <a:solidFill>
                  <a:schemeClr val="bg1">
                    <a:lumMod val="50000"/>
                  </a:schemeClr>
                </a:solidFill>
                <a:latin typeface="+mj-lt"/>
              </a:rPr>
              <a:t>Publishing Data</a:t>
            </a:r>
          </a:p>
          <a:p>
            <a:pPr eaLnBrk="1" hangingPunct="1"/>
            <a:endParaRPr lang="en-US" dirty="0" smtClean="0">
              <a:latin typeface="+mj-lt"/>
            </a:endParaRPr>
          </a:p>
        </p:txBody>
      </p:sp>
      <p:sp>
        <p:nvSpPr>
          <p:cNvPr id="5" name="Content Placeholder 4"/>
          <p:cNvSpPr>
            <a:spLocks noGrp="1"/>
          </p:cNvSpPr>
          <p:nvPr>
            <p:ph sz="half" idx="2"/>
          </p:nvPr>
        </p:nvSpPr>
        <p:spPr/>
        <p:txBody>
          <a:bodyPr/>
          <a:lstStyle/>
          <a:p>
            <a:pPr eaLnBrk="1" hangingPunct="1"/>
            <a:r>
              <a:rPr lang="en-US" sz="2400" dirty="0" smtClean="0">
                <a:latin typeface="+mj-lt"/>
              </a:rPr>
              <a:t>Database</a:t>
            </a:r>
          </a:p>
          <a:p>
            <a:pPr eaLnBrk="1" hangingPunct="1"/>
            <a:r>
              <a:rPr lang="en-US" sz="2400" dirty="0" smtClean="0">
                <a:latin typeface="+mj-lt"/>
              </a:rPr>
              <a:t>Tables, Fields, Records</a:t>
            </a:r>
          </a:p>
          <a:p>
            <a:pPr eaLnBrk="1" hangingPunct="1"/>
            <a:r>
              <a:rPr lang="en-US" sz="2400" dirty="0" smtClean="0">
                <a:latin typeface="+mj-lt"/>
              </a:rPr>
              <a:t>Layouts</a:t>
            </a:r>
          </a:p>
          <a:p>
            <a:pPr eaLnBrk="1" hangingPunct="1"/>
            <a:r>
              <a:rPr lang="en-AU" sz="2400" dirty="0" smtClean="0">
                <a:latin typeface="+mj-lt"/>
              </a:rPr>
              <a:t>Security and Rights</a:t>
            </a:r>
            <a:endParaRPr lang="en-US" sz="2400" dirty="0" smtClean="0">
              <a:latin typeface="+mj-lt"/>
            </a:endParaRPr>
          </a:p>
          <a:p>
            <a:pPr eaLnBrk="1" hangingPunct="1"/>
            <a:r>
              <a:rPr lang="en-US" sz="2400" dirty="0" smtClean="0">
                <a:latin typeface="+mj-lt"/>
              </a:rPr>
              <a:t>History of Changes</a:t>
            </a:r>
          </a:p>
          <a:p>
            <a:pPr eaLnBrk="1" hangingPunct="1"/>
            <a:r>
              <a:rPr lang="en-US" sz="2400" dirty="0" smtClean="0">
                <a:latin typeface="+mj-lt"/>
              </a:rPr>
              <a:t>Search</a:t>
            </a:r>
          </a:p>
          <a:p>
            <a:pPr eaLnBrk="1" hangingPunct="1"/>
            <a:r>
              <a:rPr lang="en-US" sz="2400" dirty="0" smtClean="0">
                <a:latin typeface="+mj-lt"/>
              </a:rPr>
              <a:t>Import and Export data</a:t>
            </a:r>
          </a:p>
          <a:p>
            <a:pPr eaLnBrk="1" hangingPunct="1"/>
            <a:r>
              <a:rPr lang="en-US" sz="2400" dirty="0" smtClean="0">
                <a:latin typeface="+mj-lt"/>
              </a:rPr>
              <a:t>Programming Manager</a:t>
            </a:r>
          </a:p>
          <a:p>
            <a:endParaRPr lang="en-AU" sz="2400" dirty="0">
              <a:latin typeface="+mj-lt"/>
            </a:endParaRPr>
          </a:p>
        </p:txBody>
      </p:sp>
      <p:pic>
        <p:nvPicPr>
          <p:cNvPr id="41" name="Picture 52" descr="BioloMICS logo on white"/>
          <p:cNvPicPr>
            <a:picLocks noChangeAspect="1" noChangeArrowheads="1"/>
          </p:cNvPicPr>
          <p:nvPr/>
        </p:nvPicPr>
        <p:blipFill>
          <a:blip r:embed="rId3"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Database</a:t>
            </a:r>
          </a:p>
        </p:txBody>
      </p:sp>
      <p:grpSp>
        <p:nvGrpSpPr>
          <p:cNvPr id="21508" name="Group 40"/>
          <p:cNvGrpSpPr>
            <a:grpSpLocks/>
          </p:cNvGrpSpPr>
          <p:nvPr/>
        </p:nvGrpSpPr>
        <p:grpSpPr bwMode="auto">
          <a:xfrm>
            <a:off x="606425" y="1571625"/>
            <a:ext cx="8002588" cy="4286250"/>
            <a:chOff x="214282" y="1571612"/>
            <a:chExt cx="8001292" cy="4286280"/>
          </a:xfrm>
        </p:grpSpPr>
        <p:sp>
          <p:nvSpPr>
            <p:cNvPr id="42" name="Flowchart: Magnetic Disk 5"/>
            <p:cNvSpPr>
              <a:spLocks noChangeArrowheads="1"/>
            </p:cNvSpPr>
            <p:nvPr/>
          </p:nvSpPr>
          <p:spPr bwMode="auto">
            <a:xfrm>
              <a:off x="214282" y="2071679"/>
              <a:ext cx="2714185" cy="3357585"/>
            </a:xfrm>
            <a:prstGeom prst="flowChartMagneticDisk">
              <a:avLst/>
            </a:prstGeom>
            <a:gradFill rotWithShape="1">
              <a:gsLst>
                <a:gs pos="0">
                  <a:srgbClr val="EEEEEE"/>
                </a:gs>
                <a:gs pos="64999">
                  <a:srgbClr val="D3D3D3"/>
                </a:gs>
                <a:gs pos="100000">
                  <a:srgbClr val="C0C0C0"/>
                </a:gs>
              </a:gsLst>
              <a:lin ang="5400000" scaled="1"/>
            </a:gradFill>
            <a:ln w="9525">
              <a:solidFill>
                <a:srgbClr val="414142"/>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dirty="0">
                  <a:solidFill>
                    <a:schemeClr val="dk1"/>
                  </a:solidFill>
                  <a:latin typeface="+mn-lt"/>
                  <a:ea typeface="+mn-ea"/>
                </a:rPr>
                <a:t>Database of a collection</a:t>
              </a:r>
            </a:p>
          </p:txBody>
        </p:sp>
        <p:sp>
          <p:nvSpPr>
            <p:cNvPr id="43" name="Flowchart: Internal Storage 7"/>
            <p:cNvSpPr>
              <a:spLocks noChangeArrowheads="1"/>
            </p:cNvSpPr>
            <p:nvPr/>
          </p:nvSpPr>
          <p:spPr bwMode="auto">
            <a:xfrm>
              <a:off x="4287147" y="2857496"/>
              <a:ext cx="1918977" cy="1204921"/>
            </a:xfrm>
            <a:prstGeom prst="flowChartInternalStorage">
              <a:avLst/>
            </a:prstGeom>
            <a:gradFill rotWithShape="1">
              <a:gsLst>
                <a:gs pos="0">
                  <a:srgbClr val="EDF9E8"/>
                </a:gs>
                <a:gs pos="64999">
                  <a:srgbClr val="D0EEC3"/>
                </a:gs>
                <a:gs pos="100000">
                  <a:srgbClr val="BCE9A9"/>
                </a:gs>
              </a:gsLst>
              <a:lin ang="5400000" scaled="1"/>
            </a:gradFill>
            <a:ln w="9525">
              <a:solidFill>
                <a:srgbClr val="5A962E"/>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400" dirty="0">
                  <a:solidFill>
                    <a:schemeClr val="dk1"/>
                  </a:solidFill>
                  <a:latin typeface="+mn-lt"/>
                  <a:ea typeface="+mn-ea"/>
                </a:rPr>
                <a:t>Strains table containing a number of fields</a:t>
              </a:r>
            </a:p>
          </p:txBody>
        </p:sp>
        <p:sp>
          <p:nvSpPr>
            <p:cNvPr id="44" name="Up Arrow 43"/>
            <p:cNvSpPr>
              <a:spLocks noChangeArrowheads="1"/>
            </p:cNvSpPr>
            <p:nvPr/>
          </p:nvSpPr>
          <p:spPr bwMode="auto">
            <a:xfrm rot="5400000">
              <a:off x="3214141" y="3286191"/>
              <a:ext cx="357189" cy="785685"/>
            </a:xfrm>
            <a:prstGeom prst="upArrow">
              <a:avLst>
                <a:gd name="adj1" fmla="val 50000"/>
                <a:gd name="adj2" fmla="val 50001"/>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45" name="Flowchart: Internal Storage 11"/>
            <p:cNvSpPr>
              <a:spLocks noChangeArrowheads="1"/>
            </p:cNvSpPr>
            <p:nvPr/>
          </p:nvSpPr>
          <p:spPr bwMode="auto">
            <a:xfrm>
              <a:off x="3537969" y="4500571"/>
              <a:ext cx="1552324" cy="1357321"/>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a:defRPr/>
              </a:pPr>
              <a:r>
                <a:rPr lang="en-US" sz="1200">
                  <a:solidFill>
                    <a:srgbClr val="000000"/>
                  </a:solidFill>
                  <a:latin typeface="+mn-lt"/>
                  <a:ea typeface="+mn-ea"/>
                </a:rPr>
                <a:t>Stock management table</a:t>
              </a:r>
            </a:p>
          </p:txBody>
        </p:sp>
        <p:sp>
          <p:nvSpPr>
            <p:cNvPr id="46" name="Flowchart: Internal Storage 12"/>
            <p:cNvSpPr>
              <a:spLocks noChangeArrowheads="1"/>
            </p:cNvSpPr>
            <p:nvPr/>
          </p:nvSpPr>
          <p:spPr bwMode="auto">
            <a:xfrm>
              <a:off x="6183903" y="4500571"/>
              <a:ext cx="714259" cy="1357321"/>
            </a:xfrm>
            <a:prstGeom prst="flowChartInternalStorage">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nchor="ctr"/>
            <a:lstStyle/>
            <a:p>
              <a:pPr algn="ctr">
                <a:defRPr/>
              </a:pPr>
              <a:r>
                <a:rPr lang="en-US" sz="1300">
                  <a:solidFill>
                    <a:srgbClr val="000000"/>
                  </a:solidFill>
                  <a:latin typeface="+mn-lt"/>
                  <a:ea typeface="+mn-ea"/>
                </a:rPr>
                <a:t>Host table</a:t>
              </a:r>
            </a:p>
          </p:txBody>
        </p:sp>
        <p:sp>
          <p:nvSpPr>
            <p:cNvPr id="47" name="Flowchart: Internal Storage 13"/>
            <p:cNvSpPr>
              <a:spLocks noChangeArrowheads="1"/>
            </p:cNvSpPr>
            <p:nvPr/>
          </p:nvSpPr>
          <p:spPr bwMode="auto">
            <a:xfrm>
              <a:off x="7144185" y="2857496"/>
              <a:ext cx="1071389" cy="3000396"/>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a:defRPr/>
              </a:pPr>
              <a:r>
                <a:rPr lang="en-US" sz="1000">
                  <a:solidFill>
                    <a:srgbClr val="000000"/>
                  </a:solidFill>
                  <a:latin typeface="+mn-lt"/>
                  <a:ea typeface="+mn-ea"/>
                </a:rPr>
                <a:t>DNA Sequences table</a:t>
              </a:r>
            </a:p>
          </p:txBody>
        </p:sp>
        <p:sp>
          <p:nvSpPr>
            <p:cNvPr id="48" name="Flowchart: Internal Storage 14"/>
            <p:cNvSpPr>
              <a:spLocks noChangeArrowheads="1"/>
            </p:cNvSpPr>
            <p:nvPr/>
          </p:nvSpPr>
          <p:spPr bwMode="auto">
            <a:xfrm>
              <a:off x="3617331" y="1571612"/>
              <a:ext cx="1526928" cy="857256"/>
            </a:xfrm>
            <a:prstGeom prst="flowChartInternalStorage">
              <a:avLst/>
            </a:prstGeom>
            <a:gradFill rotWithShape="1">
              <a:gsLst>
                <a:gs pos="0">
                  <a:srgbClr val="EDF7E9"/>
                </a:gs>
                <a:gs pos="64999">
                  <a:srgbClr val="D0E8C6"/>
                </a:gs>
                <a:gs pos="100000">
                  <a:srgbClr val="BBE0AC"/>
                </a:gs>
              </a:gsLst>
              <a:lin ang="5400000" scaled="1"/>
            </a:gradFill>
            <a:ln w="9525">
              <a:solidFill>
                <a:srgbClr val="518729"/>
              </a:solidFill>
              <a:miter lim="800000"/>
              <a:headEnd/>
              <a:tailEnd/>
            </a:ln>
            <a:effectLst>
              <a:outerShdw dist="20000" dir="5400000" rotWithShape="0">
                <a:srgbClr val="808080">
                  <a:alpha val="37999"/>
                </a:srgbClr>
              </a:outerShdw>
            </a:effectLst>
          </p:spPr>
          <p:txBody>
            <a:bodyPr anchor="ctr"/>
            <a:lstStyle/>
            <a:p>
              <a:pPr algn="ctr"/>
              <a:r>
                <a:rPr lang="en-US" sz="1300">
                  <a:solidFill>
                    <a:srgbClr val="000000"/>
                  </a:solidFill>
                  <a:latin typeface="Verdana" pitchFamily="34" charset="0"/>
                </a:rPr>
                <a:t>Bibliography table</a:t>
              </a:r>
              <a:endParaRPr lang="en-US" sz="1400">
                <a:solidFill>
                  <a:srgbClr val="000000"/>
                </a:solidFill>
                <a:latin typeface="Verdana" pitchFamily="34" charset="0"/>
              </a:endParaRPr>
            </a:p>
          </p:txBody>
        </p:sp>
        <p:sp>
          <p:nvSpPr>
            <p:cNvPr id="49" name="Flowchart: Internal Storage 15"/>
            <p:cNvSpPr>
              <a:spLocks noChangeArrowheads="1"/>
            </p:cNvSpPr>
            <p:nvPr/>
          </p:nvSpPr>
          <p:spPr bwMode="auto">
            <a:xfrm>
              <a:off x="5215685" y="1571612"/>
              <a:ext cx="1357092" cy="857256"/>
            </a:xfrm>
            <a:prstGeom prst="flowChartInternalStorage">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1400" dirty="0">
                  <a:solidFill>
                    <a:schemeClr val="dk1"/>
                  </a:solidFill>
                  <a:latin typeface="+mn-lt"/>
                  <a:ea typeface="+mn-ea"/>
                </a:rPr>
                <a:t>Taxon names table</a:t>
              </a:r>
            </a:p>
          </p:txBody>
        </p:sp>
        <p:sp>
          <p:nvSpPr>
            <p:cNvPr id="50" name="Flowchart: Internal Storage 16"/>
            <p:cNvSpPr>
              <a:spLocks noChangeArrowheads="1"/>
            </p:cNvSpPr>
            <p:nvPr/>
          </p:nvSpPr>
          <p:spPr bwMode="auto">
            <a:xfrm>
              <a:off x="6644204" y="1571612"/>
              <a:ext cx="1499944" cy="857256"/>
            </a:xfrm>
            <a:prstGeom prst="flowChartInternalStorage">
              <a:avLst/>
            </a:prstGeom>
            <a:gradFill rotWithShape="1">
              <a:gsLst>
                <a:gs pos="0">
                  <a:srgbClr val="F5F5F5"/>
                </a:gs>
                <a:gs pos="64999">
                  <a:srgbClr val="E6E6E6"/>
                </a:gs>
                <a:gs pos="100000">
                  <a:srgbClr val="DCDCDC"/>
                </a:gs>
              </a:gsLst>
              <a:lin ang="5400000" scaled="1"/>
            </a:gradFill>
            <a:ln w="9525">
              <a:solidFill>
                <a:srgbClr val="ACACAC"/>
              </a:solidFill>
              <a:miter lim="800000"/>
              <a:headEnd/>
              <a:tailEnd/>
            </a:ln>
            <a:effectLst>
              <a:outerShdw dist="20000" dir="5400000" rotWithShape="0">
                <a:srgbClr val="808080">
                  <a:alpha val="37999"/>
                </a:srgbClr>
              </a:outerShdw>
            </a:effectLst>
          </p:spPr>
          <p:txBody>
            <a:bodyPr anchor="ctr"/>
            <a:lstStyle/>
            <a:p>
              <a:pPr algn="ctr"/>
              <a:r>
                <a:rPr lang="en-US" sz="1400">
                  <a:solidFill>
                    <a:srgbClr val="000000"/>
                  </a:solidFill>
                  <a:latin typeface="Verdana" pitchFamily="34" charset="0"/>
                </a:rPr>
                <a:t>Files tables</a:t>
              </a:r>
            </a:p>
            <a:p>
              <a:pPr algn="ctr"/>
              <a:r>
                <a:rPr lang="en-US" sz="1400">
                  <a:solidFill>
                    <a:srgbClr val="000000"/>
                  </a:solidFill>
                  <a:latin typeface="Verdana" pitchFamily="34" charset="0"/>
                </a:rPr>
                <a:t>…</a:t>
              </a:r>
            </a:p>
          </p:txBody>
        </p:sp>
        <p:sp>
          <p:nvSpPr>
            <p:cNvPr id="51" name="Flowchart: Internal Storage 17"/>
            <p:cNvSpPr>
              <a:spLocks noChangeArrowheads="1"/>
            </p:cNvSpPr>
            <p:nvPr/>
          </p:nvSpPr>
          <p:spPr bwMode="auto">
            <a:xfrm>
              <a:off x="5249017" y="4500571"/>
              <a:ext cx="828541" cy="1357321"/>
            </a:xfrm>
            <a:prstGeom prst="flowChartInternalStorage">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a:defRPr/>
              </a:pPr>
              <a:r>
                <a:rPr lang="en-US" sz="700">
                  <a:solidFill>
                    <a:srgbClr val="000000"/>
                  </a:solidFill>
                  <a:latin typeface="+mn-lt"/>
                  <a:ea typeface="+mn-ea"/>
                </a:rPr>
                <a:t>Properties table</a:t>
              </a:r>
            </a:p>
          </p:txBody>
        </p:sp>
        <p:sp>
          <p:nvSpPr>
            <p:cNvPr id="52" name="Bent-Up Arrow 51"/>
            <p:cNvSpPr>
              <a:spLocks noChangeArrowheads="1"/>
            </p:cNvSpPr>
            <p:nvPr/>
          </p:nvSpPr>
          <p:spPr bwMode="auto">
            <a:xfrm>
              <a:off x="6287073" y="2500307"/>
              <a:ext cx="785686" cy="714380"/>
            </a:xfrm>
            <a:custGeom>
              <a:avLst/>
              <a:gdLst>
                <a:gd name="T0" fmla="*/ 730372 w 785686"/>
                <a:gd name="T1" fmla="*/ 0 h 714380"/>
                <a:gd name="T2" fmla="*/ 675057 w 785686"/>
                <a:gd name="T3" fmla="*/ 76446 h 714380"/>
                <a:gd name="T4" fmla="*/ 0 w 785686"/>
                <a:gd name="T5" fmla="*/ 695531 h 714380"/>
                <a:gd name="T6" fmla="*/ 374610 w 785686"/>
                <a:gd name="T7" fmla="*/ 714380 h 714380"/>
                <a:gd name="T8" fmla="*/ 749220 w 785686"/>
                <a:gd name="T9" fmla="*/ 395413 h 714380"/>
                <a:gd name="T10" fmla="*/ 785686 w 785686"/>
                <a:gd name="T11" fmla="*/ 76446 h 714380"/>
                <a:gd name="T12" fmla="*/ 3 60000 65536"/>
                <a:gd name="T13" fmla="*/ 2 60000 65536"/>
                <a:gd name="T14" fmla="*/ 2 60000 65536"/>
                <a:gd name="T15" fmla="*/ 1 60000 65536"/>
                <a:gd name="T16" fmla="*/ 0 60000 65536"/>
                <a:gd name="T17" fmla="*/ 0 60000 65536"/>
                <a:gd name="T18" fmla="*/ 0 w 785686"/>
                <a:gd name="T19" fmla="*/ 676682 h 714380"/>
                <a:gd name="T20" fmla="*/ 749220 w 785686"/>
                <a:gd name="T21" fmla="*/ 714380 h 714380"/>
              </a:gdLst>
              <a:ahLst/>
              <a:cxnLst>
                <a:cxn ang="T12">
                  <a:pos x="T0" y="T1"/>
                </a:cxn>
                <a:cxn ang="T13">
                  <a:pos x="T2" y="T3"/>
                </a:cxn>
                <a:cxn ang="T14">
                  <a:pos x="T4" y="T5"/>
                </a:cxn>
                <a:cxn ang="T15">
                  <a:pos x="T6" y="T7"/>
                </a:cxn>
                <a:cxn ang="T16">
                  <a:pos x="T8" y="T9"/>
                </a:cxn>
                <a:cxn ang="T17">
                  <a:pos x="T10" y="T11"/>
                </a:cxn>
              </a:cxnLst>
              <a:rect l="T18" t="T19" r="T20" b="T21"/>
              <a:pathLst>
                <a:path w="785686" h="714380">
                  <a:moveTo>
                    <a:pt x="0" y="676682"/>
                  </a:moveTo>
                  <a:lnTo>
                    <a:pt x="711523" y="676682"/>
                  </a:lnTo>
                  <a:lnTo>
                    <a:pt x="711523" y="76446"/>
                  </a:lnTo>
                  <a:lnTo>
                    <a:pt x="675057" y="76446"/>
                  </a:lnTo>
                  <a:lnTo>
                    <a:pt x="730372" y="0"/>
                  </a:lnTo>
                  <a:lnTo>
                    <a:pt x="785686" y="76446"/>
                  </a:lnTo>
                  <a:lnTo>
                    <a:pt x="749220" y="76446"/>
                  </a:lnTo>
                  <a:lnTo>
                    <a:pt x="749220" y="714380"/>
                  </a:lnTo>
                  <a:lnTo>
                    <a:pt x="0" y="714380"/>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3" name="Bent-Up Arrow 52"/>
            <p:cNvSpPr>
              <a:spLocks noChangeArrowheads="1"/>
            </p:cNvSpPr>
            <p:nvPr/>
          </p:nvSpPr>
          <p:spPr bwMode="auto">
            <a:xfrm flipV="1">
              <a:off x="6288661" y="3643315"/>
              <a:ext cx="141264" cy="785817"/>
            </a:xfrm>
            <a:custGeom>
              <a:avLst/>
              <a:gdLst>
                <a:gd name="T0" fmla="*/ 105948 w 141264"/>
                <a:gd name="T1" fmla="*/ 0 h 785817"/>
                <a:gd name="T2" fmla="*/ 70632 w 141264"/>
                <a:gd name="T3" fmla="*/ 35316 h 785817"/>
                <a:gd name="T4" fmla="*/ 0 w 141264"/>
                <a:gd name="T5" fmla="*/ 768159 h 785817"/>
                <a:gd name="T6" fmla="*/ 61803 w 141264"/>
                <a:gd name="T7" fmla="*/ 785817 h 785817"/>
                <a:gd name="T8" fmla="*/ 123606 w 141264"/>
                <a:gd name="T9" fmla="*/ 410567 h 785817"/>
                <a:gd name="T10" fmla="*/ 141264 w 141264"/>
                <a:gd name="T11" fmla="*/ 35316 h 785817"/>
                <a:gd name="T12" fmla="*/ 3 60000 65536"/>
                <a:gd name="T13" fmla="*/ 2 60000 65536"/>
                <a:gd name="T14" fmla="*/ 2 60000 65536"/>
                <a:gd name="T15" fmla="*/ 1 60000 65536"/>
                <a:gd name="T16" fmla="*/ 0 60000 65536"/>
                <a:gd name="T17" fmla="*/ 0 60000 65536"/>
                <a:gd name="T18" fmla="*/ 0 w 141264"/>
                <a:gd name="T19" fmla="*/ 750501 h 785817"/>
                <a:gd name="T20" fmla="*/ 123606 w 141264"/>
                <a:gd name="T21" fmla="*/ 785817 h 785817"/>
              </a:gdLst>
              <a:ahLst/>
              <a:cxnLst>
                <a:cxn ang="T12">
                  <a:pos x="T0" y="T1"/>
                </a:cxn>
                <a:cxn ang="T13">
                  <a:pos x="T2" y="T3"/>
                </a:cxn>
                <a:cxn ang="T14">
                  <a:pos x="T4" y="T5"/>
                </a:cxn>
                <a:cxn ang="T15">
                  <a:pos x="T6" y="T7"/>
                </a:cxn>
                <a:cxn ang="T16">
                  <a:pos x="T8" y="T9"/>
                </a:cxn>
                <a:cxn ang="T17">
                  <a:pos x="T10" y="T11"/>
                </a:cxn>
              </a:cxnLst>
              <a:rect l="T18" t="T19" r="T20" b="T21"/>
              <a:pathLst>
                <a:path w="141264" h="785817">
                  <a:moveTo>
                    <a:pt x="0" y="750501"/>
                  </a:moveTo>
                  <a:lnTo>
                    <a:pt x="88290" y="750501"/>
                  </a:lnTo>
                  <a:lnTo>
                    <a:pt x="88290" y="35316"/>
                  </a:lnTo>
                  <a:lnTo>
                    <a:pt x="70632" y="35316"/>
                  </a:lnTo>
                  <a:lnTo>
                    <a:pt x="105948" y="0"/>
                  </a:lnTo>
                  <a:lnTo>
                    <a:pt x="141264" y="35316"/>
                  </a:lnTo>
                  <a:lnTo>
                    <a:pt x="123606" y="35316"/>
                  </a:lnTo>
                  <a:lnTo>
                    <a:pt x="123606" y="785817"/>
                  </a:lnTo>
                  <a:lnTo>
                    <a:pt x="0" y="785817"/>
                  </a:lnTo>
                  <a:close/>
                </a:path>
              </a:pathLst>
            </a:cu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4" name="Right Arrow 53"/>
            <p:cNvSpPr>
              <a:spLocks noChangeArrowheads="1"/>
            </p:cNvSpPr>
            <p:nvPr/>
          </p:nvSpPr>
          <p:spPr bwMode="auto">
            <a:xfrm>
              <a:off x="6287073" y="3389313"/>
              <a:ext cx="642834" cy="71437"/>
            </a:xfrm>
            <a:prstGeom prst="rightArrow">
              <a:avLst>
                <a:gd name="adj1" fmla="val 50000"/>
                <a:gd name="adj2" fmla="val 49992"/>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5" name="Right Arrow 54"/>
            <p:cNvSpPr>
              <a:spLocks noChangeArrowheads="1"/>
            </p:cNvSpPr>
            <p:nvPr/>
          </p:nvSpPr>
          <p:spPr bwMode="auto">
            <a:xfrm rot="5400000">
              <a:off x="4322836" y="4250543"/>
              <a:ext cx="285752" cy="71426"/>
            </a:xfrm>
            <a:prstGeom prst="rightArrow">
              <a:avLst>
                <a:gd name="adj1" fmla="val 50000"/>
                <a:gd name="adj2" fmla="val 50008"/>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6" name="Right Arrow 55"/>
            <p:cNvSpPr>
              <a:spLocks noChangeArrowheads="1"/>
            </p:cNvSpPr>
            <p:nvPr/>
          </p:nvSpPr>
          <p:spPr bwMode="auto">
            <a:xfrm rot="5400000">
              <a:off x="5537078" y="4250543"/>
              <a:ext cx="285752" cy="71425"/>
            </a:xfrm>
            <a:prstGeom prst="rightArrow">
              <a:avLst>
                <a:gd name="adj1" fmla="val 50000"/>
                <a:gd name="adj2" fmla="val 50009"/>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7" name="Right Arrow 56"/>
            <p:cNvSpPr>
              <a:spLocks noChangeArrowheads="1"/>
            </p:cNvSpPr>
            <p:nvPr/>
          </p:nvSpPr>
          <p:spPr bwMode="auto">
            <a:xfrm rot="-5400000">
              <a:off x="4322836" y="2607469"/>
              <a:ext cx="285752" cy="71426"/>
            </a:xfrm>
            <a:prstGeom prst="rightArrow">
              <a:avLst>
                <a:gd name="adj1" fmla="val 50000"/>
                <a:gd name="adj2" fmla="val 50008"/>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58" name="Right Arrow 57"/>
            <p:cNvSpPr>
              <a:spLocks noChangeArrowheads="1"/>
            </p:cNvSpPr>
            <p:nvPr/>
          </p:nvSpPr>
          <p:spPr bwMode="auto">
            <a:xfrm rot="-5400000">
              <a:off x="5679930" y="2607469"/>
              <a:ext cx="285752" cy="71425"/>
            </a:xfrm>
            <a:prstGeom prst="rightArrow">
              <a:avLst>
                <a:gd name="adj1" fmla="val 50000"/>
                <a:gd name="adj2" fmla="val 50009"/>
              </a:avLst>
            </a:prstGeom>
            <a:gradFill rotWithShape="1">
              <a:gsLst>
                <a:gs pos="0">
                  <a:srgbClr val="EEEEEE"/>
                </a:gs>
                <a:gs pos="64999">
                  <a:srgbClr val="D3D3D3"/>
                </a:gs>
                <a:gs pos="100000">
                  <a:srgbClr val="C0C0C0"/>
                </a:gs>
              </a:gsLst>
              <a:lin ang="5400000" scaled="1"/>
            </a:gradFill>
            <a:ln w="9525">
              <a:solidFill>
                <a:srgbClr val="414142"/>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grpSp>
      <p:pic>
        <p:nvPicPr>
          <p:cNvPr id="59" name="Picture 5"/>
          <p:cNvPicPr>
            <a:picLocks noChangeAspect="1" noChangeArrowheads="1"/>
          </p:cNvPicPr>
          <p:nvPr/>
        </p:nvPicPr>
        <p:blipFill>
          <a:blip r:embed="rId3"/>
          <a:srcRect l="471" t="27586" r="57478" b="44827"/>
          <a:stretch>
            <a:fillRect/>
          </a:stretch>
        </p:blipFill>
        <p:spPr bwMode="auto">
          <a:xfrm>
            <a:off x="381000" y="1427163"/>
            <a:ext cx="3176588" cy="1314450"/>
          </a:xfrm>
          <a:prstGeom prst="rect">
            <a:avLst/>
          </a:prstGeom>
          <a:noFill/>
          <a:ln w="9525">
            <a:solidFill>
              <a:schemeClr val="tx1"/>
            </a:solidFill>
            <a:miter lim="800000"/>
            <a:headEnd/>
            <a:tailEnd/>
          </a:ln>
        </p:spPr>
      </p:pic>
      <p:sp>
        <p:nvSpPr>
          <p:cNvPr id="60" name="Rounded Rectangle 59"/>
          <p:cNvSpPr>
            <a:spLocks noChangeArrowheads="1"/>
          </p:cNvSpPr>
          <p:nvPr/>
        </p:nvSpPr>
        <p:spPr bwMode="auto">
          <a:xfrm>
            <a:off x="4024313" y="1571625"/>
            <a:ext cx="1512887" cy="8572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1" name="Rounded Rectangle 60"/>
          <p:cNvSpPr>
            <a:spLocks noChangeArrowheads="1"/>
          </p:cNvSpPr>
          <p:nvPr/>
        </p:nvSpPr>
        <p:spPr bwMode="auto">
          <a:xfrm>
            <a:off x="7037388" y="1571625"/>
            <a:ext cx="1500187" cy="8572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3" name="Rounded Rectangle 62"/>
          <p:cNvSpPr>
            <a:spLocks noChangeArrowheads="1"/>
          </p:cNvSpPr>
          <p:nvPr/>
        </p:nvSpPr>
        <p:spPr bwMode="auto">
          <a:xfrm>
            <a:off x="7537450" y="4143375"/>
            <a:ext cx="1085850" cy="8572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4" name="Rounded Rectangle 63"/>
          <p:cNvSpPr>
            <a:spLocks noChangeArrowheads="1"/>
          </p:cNvSpPr>
          <p:nvPr/>
        </p:nvSpPr>
        <p:spPr bwMode="auto">
          <a:xfrm>
            <a:off x="3943350" y="4724400"/>
            <a:ext cx="1554163" cy="1133475"/>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5" name="Picture 52" descr="BioloMICS logo on white"/>
          <p:cNvPicPr>
            <a:picLocks noChangeAspect="1" noChangeArrowheads="1"/>
          </p:cNvPicPr>
          <p:nvPr/>
        </p:nvPicPr>
        <p:blipFill>
          <a:blip r:embed="rId4" cstate="print"/>
          <a:srcRect/>
          <a:stretch>
            <a:fillRect/>
          </a:stretch>
        </p:blipFill>
        <p:spPr bwMode="auto">
          <a:xfrm>
            <a:off x="7067550" y="6234113"/>
            <a:ext cx="2076450" cy="37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64" grpId="0" animBg="1"/>
    </p:bldLst>
  </p:timing>
</p:sld>
</file>

<file path=ppt/theme/theme1.xml><?xml version="1.0" encoding="utf-8"?>
<a:theme xmlns:a="http://schemas.openxmlformats.org/drawingml/2006/main" name="Default Design">
  <a:themeElements>
    <a:clrScheme name="Default Design 13">
      <a:dk1>
        <a:srgbClr val="000000"/>
      </a:dk1>
      <a:lt1>
        <a:srgbClr val="FFFFFF"/>
      </a:lt1>
      <a:dk2>
        <a:srgbClr val="F26649"/>
      </a:dk2>
      <a:lt2>
        <a:srgbClr val="808080"/>
      </a:lt2>
      <a:accent1>
        <a:srgbClr val="434344"/>
      </a:accent1>
      <a:accent2>
        <a:srgbClr val="5D9732"/>
      </a:accent2>
      <a:accent3>
        <a:srgbClr val="FFFFFF"/>
      </a:accent3>
      <a:accent4>
        <a:srgbClr val="000000"/>
      </a:accent4>
      <a:accent5>
        <a:srgbClr val="B0B0B0"/>
      </a:accent5>
      <a:accent6>
        <a:srgbClr val="53882C"/>
      </a:accent6>
      <a:hlink>
        <a:srgbClr val="174A7C"/>
      </a:hlink>
      <a:folHlink>
        <a:srgbClr val="8B005A"/>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26649"/>
        </a:dk2>
        <a:lt2>
          <a:srgbClr val="808080"/>
        </a:lt2>
        <a:accent1>
          <a:srgbClr val="434344"/>
        </a:accent1>
        <a:accent2>
          <a:srgbClr val="5D9732"/>
        </a:accent2>
        <a:accent3>
          <a:srgbClr val="FFFFFF"/>
        </a:accent3>
        <a:accent4>
          <a:srgbClr val="000000"/>
        </a:accent4>
        <a:accent5>
          <a:srgbClr val="B0B0B0"/>
        </a:accent5>
        <a:accent6>
          <a:srgbClr val="53882C"/>
        </a:accent6>
        <a:hlink>
          <a:srgbClr val="174A7C"/>
        </a:hlink>
        <a:folHlink>
          <a:srgbClr val="8B00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1022</TotalTime>
  <Words>1612</Words>
  <Application>Microsoft Office PowerPoint</Application>
  <PresentationFormat>On-screen Show (4:3)</PresentationFormat>
  <Paragraphs>575</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BioloMICS</vt:lpstr>
      <vt:lpstr>Introduction</vt:lpstr>
      <vt:lpstr>What is BioloMICS?</vt:lpstr>
      <vt:lpstr>Why BioloMICS?</vt:lpstr>
      <vt:lpstr>What can BioloMICS do?</vt:lpstr>
      <vt:lpstr>Main interface</vt:lpstr>
      <vt:lpstr>Data sharing</vt:lpstr>
      <vt:lpstr>Data storage/management</vt:lpstr>
      <vt:lpstr>Database</vt:lpstr>
      <vt:lpstr>Tables, Fields, Records</vt:lpstr>
      <vt:lpstr>Layout</vt:lpstr>
      <vt:lpstr>Security</vt:lpstr>
      <vt:lpstr>Security - Rights</vt:lpstr>
      <vt:lpstr>History of changes</vt:lpstr>
      <vt:lpstr>Search</vt:lpstr>
      <vt:lpstr>Import data</vt:lpstr>
      <vt:lpstr>Export data</vt:lpstr>
      <vt:lpstr>Programming manager</vt:lpstr>
      <vt:lpstr>Analysis tools</vt:lpstr>
      <vt:lpstr>Polyphasic identification</vt:lpstr>
      <vt:lpstr>Polyphasic classification</vt:lpstr>
      <vt:lpstr>Presenting the results</vt:lpstr>
      <vt:lpstr>Gel analysis</vt:lpstr>
      <vt:lpstr>LIMS</vt:lpstr>
      <vt:lpstr>Image analysis</vt:lpstr>
      <vt:lpstr>Geographic manager</vt:lpstr>
      <vt:lpstr>Pairwise alignment</vt:lpstr>
      <vt:lpstr>Multiple alignment &amp; trace file edition </vt:lpstr>
      <vt:lpstr>Publishing Data</vt:lpstr>
      <vt:lpstr>Publishing data to intranet</vt:lpstr>
      <vt:lpstr>Publishing data to ALA and AMRiN</vt:lpstr>
      <vt:lpstr>The Atlas is offering to:</vt:lpstr>
      <vt:lpstr>Summary</vt:lpstr>
      <vt:lpstr>Where to get more information</vt:lpstr>
      <vt:lpstr>The end</vt:lpstr>
      <vt:lpstr>Slide 36</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Duffy, Siobhan (PI, Black Mountain)</dc:creator>
  <cp:lastModifiedBy>van de Wiele, Nathalie (CES, Black Mountain)</cp:lastModifiedBy>
  <cp:revision>72</cp:revision>
  <dcterms:created xsi:type="dcterms:W3CDTF">2011-02-01T03:23:47Z</dcterms:created>
  <dcterms:modified xsi:type="dcterms:W3CDTF">2011-03-11T03:56:00Z</dcterms:modified>
</cp:coreProperties>
</file>